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9"/>
  </p:notesMasterIdLst>
  <p:handoutMasterIdLst>
    <p:handoutMasterId r:id="rId30"/>
  </p:handoutMasterIdLst>
  <p:sldIdLst>
    <p:sldId id="256" r:id="rId3"/>
    <p:sldId id="291" r:id="rId4"/>
    <p:sldId id="286" r:id="rId5"/>
    <p:sldId id="300" r:id="rId6"/>
    <p:sldId id="307" r:id="rId7"/>
    <p:sldId id="299" r:id="rId8"/>
    <p:sldId id="298" r:id="rId9"/>
    <p:sldId id="302" r:id="rId10"/>
    <p:sldId id="304" r:id="rId11"/>
    <p:sldId id="329" r:id="rId12"/>
    <p:sldId id="313" r:id="rId13"/>
    <p:sldId id="314" r:id="rId14"/>
    <p:sldId id="323" r:id="rId15"/>
    <p:sldId id="315" r:id="rId16"/>
    <p:sldId id="316" r:id="rId17"/>
    <p:sldId id="317" r:id="rId18"/>
    <p:sldId id="318" r:id="rId19"/>
    <p:sldId id="319" r:id="rId20"/>
    <p:sldId id="325" r:id="rId21"/>
    <p:sldId id="326" r:id="rId22"/>
    <p:sldId id="322" r:id="rId23"/>
    <p:sldId id="328" r:id="rId24"/>
    <p:sldId id="324" r:id="rId25"/>
    <p:sldId id="320" r:id="rId26"/>
    <p:sldId id="321" r:id="rId27"/>
    <p:sldId id="327" r:id="rId28"/>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poli, Patricia" initials="NP" lastIdx="0" clrIdx="0">
    <p:extLst/>
  </p:cmAuthor>
  <p:cmAuthor id="2" name="Link, Rachel" initials="LR" lastIdx="3" clrIdx="1">
    <p:extLst/>
  </p:cmAuthor>
  <p:cmAuthor id="3" name="Klick, Holly" initials="KH"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a:srgbClr val="606060"/>
    <a:srgbClr val="E2F0D9"/>
    <a:srgbClr val="E7E6E6"/>
    <a:srgbClr val="BDD7EE"/>
    <a:srgbClr val="41B6E6"/>
    <a:srgbClr val="D4F5FF"/>
    <a:srgbClr val="FFC000"/>
    <a:srgbClr val="FFC72C"/>
    <a:srgbClr val="67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19" autoAdjust="0"/>
    <p:restoredTop sz="94660"/>
  </p:normalViewPr>
  <p:slideViewPr>
    <p:cSldViewPr snapToGrid="0">
      <p:cViewPr varScale="1">
        <p:scale>
          <a:sx n="77" d="100"/>
          <a:sy n="77" d="100"/>
        </p:scale>
        <p:origin x="990" y="90"/>
      </p:cViewPr>
      <p:guideLst/>
    </p:cSldViewPr>
  </p:slideViewPr>
  <p:notesTextViewPr>
    <p:cViewPr>
      <p:scale>
        <a:sx n="1" d="1"/>
        <a:sy n="1" d="1"/>
      </p:scale>
      <p:origin x="0" y="0"/>
    </p:cViewPr>
  </p:notesTextViewPr>
  <p:sorterViewPr>
    <p:cViewPr varScale="1">
      <p:scale>
        <a:sx n="100" d="100"/>
        <a:sy n="100" d="100"/>
      </p:scale>
      <p:origin x="0" y="-5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5CBD5-2DC6-DD44-96D4-5B1BB5E02E62}" type="doc">
      <dgm:prSet loTypeId="urn:microsoft.com/office/officeart/2005/8/layout/equation2" loCatId="" qsTypeId="urn:microsoft.com/office/officeart/2005/8/quickstyle/simple4" qsCatId="simple" csTypeId="urn:microsoft.com/office/officeart/2005/8/colors/accent1_2" csCatId="accent1" phldr="1"/>
      <dgm:spPr/>
    </dgm:pt>
    <dgm:pt modelId="{199CA63E-D10E-F843-A487-C37C5766531B}">
      <dgm:prSet phldrT="[Text]"/>
      <dgm:spPr/>
      <dgm:t>
        <a:bodyPr/>
        <a:lstStyle/>
        <a:p>
          <a:r>
            <a:rPr lang="en-US" dirty="0" smtClean="0"/>
            <a:t>CDSE</a:t>
          </a:r>
          <a:endParaRPr lang="en-US" dirty="0"/>
        </a:p>
      </dgm:t>
    </dgm:pt>
    <dgm:pt modelId="{9A610C11-7E87-3D4C-B19E-96B0713157D3}" type="parTrans" cxnId="{30ADE13C-BFE1-D94A-AC38-7C4B9B2A98E5}">
      <dgm:prSet/>
      <dgm:spPr/>
      <dgm:t>
        <a:bodyPr/>
        <a:lstStyle/>
        <a:p>
          <a:endParaRPr lang="en-US"/>
        </a:p>
      </dgm:t>
    </dgm:pt>
    <dgm:pt modelId="{698D88C8-8E12-104E-BD5D-C5FF47FF4B5F}" type="sibTrans" cxnId="{30ADE13C-BFE1-D94A-AC38-7C4B9B2A98E5}">
      <dgm:prSet/>
      <dgm:spPr/>
      <dgm:t>
        <a:bodyPr/>
        <a:lstStyle/>
        <a:p>
          <a:endParaRPr lang="en-US" dirty="0"/>
        </a:p>
      </dgm:t>
    </dgm:pt>
    <dgm:pt modelId="{B4EBAA4F-4109-5043-A054-F6540C1B823B}">
      <dgm:prSet phldrT="[Text]"/>
      <dgm:spPr/>
      <dgm:t>
        <a:bodyPr/>
        <a:lstStyle/>
        <a:p>
          <a:r>
            <a:rPr lang="en-US" dirty="0" smtClean="0"/>
            <a:t>CCR</a:t>
          </a:r>
          <a:endParaRPr lang="en-US" dirty="0"/>
        </a:p>
      </dgm:t>
    </dgm:pt>
    <dgm:pt modelId="{A4193D8C-D101-9F43-A5D0-D2A320BED07C}" type="parTrans" cxnId="{E36BDB04-E255-2745-8E65-EE6389F324D9}">
      <dgm:prSet/>
      <dgm:spPr/>
      <dgm:t>
        <a:bodyPr/>
        <a:lstStyle/>
        <a:p>
          <a:endParaRPr lang="en-US"/>
        </a:p>
      </dgm:t>
    </dgm:pt>
    <dgm:pt modelId="{6B5C7FEF-7E03-9F46-BEE0-8EF3831B3FF8}" type="sibTrans" cxnId="{E36BDB04-E255-2745-8E65-EE6389F324D9}">
      <dgm:prSet/>
      <dgm:spPr/>
      <dgm:t>
        <a:bodyPr/>
        <a:lstStyle/>
        <a:p>
          <a:endParaRPr lang="en-US" dirty="0"/>
        </a:p>
      </dgm:t>
    </dgm:pt>
    <dgm:pt modelId="{1AB0B497-F054-3A43-A44A-FD1F524D811E}">
      <dgm:prSet phldrT="[Text]"/>
      <dgm:spPr/>
      <dgm:t>
        <a:bodyPr/>
        <a:lstStyle/>
        <a:p>
          <a:r>
            <a:rPr lang="en-US" dirty="0" smtClean="0"/>
            <a:t>ICDS</a:t>
          </a:r>
          <a:endParaRPr lang="en-US" dirty="0"/>
        </a:p>
      </dgm:t>
    </dgm:pt>
    <dgm:pt modelId="{164888FA-4295-5F44-B17D-6E03C0D83197}" type="parTrans" cxnId="{BFB60E34-4A29-0E46-BBC1-3B85CB6AB598}">
      <dgm:prSet/>
      <dgm:spPr/>
      <dgm:t>
        <a:bodyPr/>
        <a:lstStyle/>
        <a:p>
          <a:endParaRPr lang="en-US"/>
        </a:p>
      </dgm:t>
    </dgm:pt>
    <dgm:pt modelId="{3BAF688A-1DDE-5C42-8FB6-2458D5BF3394}" type="sibTrans" cxnId="{BFB60E34-4A29-0E46-BBC1-3B85CB6AB598}">
      <dgm:prSet/>
      <dgm:spPr/>
      <dgm:t>
        <a:bodyPr/>
        <a:lstStyle/>
        <a:p>
          <a:endParaRPr lang="en-US"/>
        </a:p>
      </dgm:t>
    </dgm:pt>
    <dgm:pt modelId="{31E94B5A-1069-DF42-B0D3-DBFD446ADAD7}" type="pres">
      <dgm:prSet presAssocID="{55E5CBD5-2DC6-DD44-96D4-5B1BB5E02E62}" presName="Name0" presStyleCnt="0">
        <dgm:presLayoutVars>
          <dgm:dir/>
          <dgm:resizeHandles val="exact"/>
        </dgm:presLayoutVars>
      </dgm:prSet>
      <dgm:spPr/>
    </dgm:pt>
    <dgm:pt modelId="{9E07D954-D664-E145-8391-29EF86B90EAC}" type="pres">
      <dgm:prSet presAssocID="{55E5CBD5-2DC6-DD44-96D4-5B1BB5E02E62}" presName="vNodes" presStyleCnt="0"/>
      <dgm:spPr/>
    </dgm:pt>
    <dgm:pt modelId="{DA4D932D-92AE-444D-8B4F-DB7CCE8E85C6}" type="pres">
      <dgm:prSet presAssocID="{199CA63E-D10E-F843-A487-C37C5766531B}" presName="node" presStyleLbl="node1" presStyleIdx="0" presStyleCnt="3">
        <dgm:presLayoutVars>
          <dgm:bulletEnabled val="1"/>
        </dgm:presLayoutVars>
      </dgm:prSet>
      <dgm:spPr/>
      <dgm:t>
        <a:bodyPr/>
        <a:lstStyle/>
        <a:p>
          <a:endParaRPr lang="en-US"/>
        </a:p>
      </dgm:t>
    </dgm:pt>
    <dgm:pt modelId="{F0F4AA79-4400-8644-9BEF-1A34FE7A5472}" type="pres">
      <dgm:prSet presAssocID="{698D88C8-8E12-104E-BD5D-C5FF47FF4B5F}" presName="spacerT" presStyleCnt="0"/>
      <dgm:spPr/>
    </dgm:pt>
    <dgm:pt modelId="{9E68021E-2EEE-744A-8784-0298744BACF5}" type="pres">
      <dgm:prSet presAssocID="{698D88C8-8E12-104E-BD5D-C5FF47FF4B5F}" presName="sibTrans" presStyleLbl="sibTrans2D1" presStyleIdx="0" presStyleCnt="2"/>
      <dgm:spPr/>
      <dgm:t>
        <a:bodyPr/>
        <a:lstStyle/>
        <a:p>
          <a:endParaRPr lang="en-US"/>
        </a:p>
      </dgm:t>
    </dgm:pt>
    <dgm:pt modelId="{F5396450-6BD8-F448-AF81-FFEA17FB0CA6}" type="pres">
      <dgm:prSet presAssocID="{698D88C8-8E12-104E-BD5D-C5FF47FF4B5F}" presName="spacerB" presStyleCnt="0"/>
      <dgm:spPr/>
    </dgm:pt>
    <dgm:pt modelId="{4D0BB2D7-9ADC-8741-B0CA-72A8677FA7A9}" type="pres">
      <dgm:prSet presAssocID="{B4EBAA4F-4109-5043-A054-F6540C1B823B}" presName="node" presStyleLbl="node1" presStyleIdx="1" presStyleCnt="3">
        <dgm:presLayoutVars>
          <dgm:bulletEnabled val="1"/>
        </dgm:presLayoutVars>
      </dgm:prSet>
      <dgm:spPr/>
      <dgm:t>
        <a:bodyPr/>
        <a:lstStyle/>
        <a:p>
          <a:endParaRPr lang="en-US"/>
        </a:p>
      </dgm:t>
    </dgm:pt>
    <dgm:pt modelId="{82A69133-0B05-9043-8C5B-120AC4EDFA6F}" type="pres">
      <dgm:prSet presAssocID="{55E5CBD5-2DC6-DD44-96D4-5B1BB5E02E62}" presName="sibTransLast" presStyleLbl="sibTrans2D1" presStyleIdx="1" presStyleCnt="2"/>
      <dgm:spPr/>
      <dgm:t>
        <a:bodyPr/>
        <a:lstStyle/>
        <a:p>
          <a:endParaRPr lang="en-US"/>
        </a:p>
      </dgm:t>
    </dgm:pt>
    <dgm:pt modelId="{A356EC3A-5BB8-6345-BD60-90C17621D3DA}" type="pres">
      <dgm:prSet presAssocID="{55E5CBD5-2DC6-DD44-96D4-5B1BB5E02E62}" presName="connectorText" presStyleLbl="sibTrans2D1" presStyleIdx="1" presStyleCnt="2"/>
      <dgm:spPr/>
      <dgm:t>
        <a:bodyPr/>
        <a:lstStyle/>
        <a:p>
          <a:endParaRPr lang="en-US"/>
        </a:p>
      </dgm:t>
    </dgm:pt>
    <dgm:pt modelId="{D0F9D5E8-0E6C-A449-A851-7FC30800DF95}" type="pres">
      <dgm:prSet presAssocID="{55E5CBD5-2DC6-DD44-96D4-5B1BB5E02E62}" presName="lastNode" presStyleLbl="node1" presStyleIdx="2" presStyleCnt="3">
        <dgm:presLayoutVars>
          <dgm:bulletEnabled val="1"/>
        </dgm:presLayoutVars>
      </dgm:prSet>
      <dgm:spPr/>
      <dgm:t>
        <a:bodyPr/>
        <a:lstStyle/>
        <a:p>
          <a:endParaRPr lang="en-US"/>
        </a:p>
      </dgm:t>
    </dgm:pt>
  </dgm:ptLst>
  <dgm:cxnLst>
    <dgm:cxn modelId="{896A08D7-F722-1846-9A7B-26B41B0EFEB5}" type="presOf" srcId="{698D88C8-8E12-104E-BD5D-C5FF47FF4B5F}" destId="{9E68021E-2EEE-744A-8784-0298744BACF5}" srcOrd="0" destOrd="0" presId="urn:microsoft.com/office/officeart/2005/8/layout/equation2"/>
    <dgm:cxn modelId="{30ADE13C-BFE1-D94A-AC38-7C4B9B2A98E5}" srcId="{55E5CBD5-2DC6-DD44-96D4-5B1BB5E02E62}" destId="{199CA63E-D10E-F843-A487-C37C5766531B}" srcOrd="0" destOrd="0" parTransId="{9A610C11-7E87-3D4C-B19E-96B0713157D3}" sibTransId="{698D88C8-8E12-104E-BD5D-C5FF47FF4B5F}"/>
    <dgm:cxn modelId="{C405BBD5-D468-1440-A4E6-18CC69D1F041}" type="presOf" srcId="{B4EBAA4F-4109-5043-A054-F6540C1B823B}" destId="{4D0BB2D7-9ADC-8741-B0CA-72A8677FA7A9}" srcOrd="0" destOrd="0" presId="urn:microsoft.com/office/officeart/2005/8/layout/equation2"/>
    <dgm:cxn modelId="{AC4C79A5-22F6-B34E-94EF-4E05653F3BA4}" type="presOf" srcId="{199CA63E-D10E-F843-A487-C37C5766531B}" destId="{DA4D932D-92AE-444D-8B4F-DB7CCE8E85C6}" srcOrd="0" destOrd="0" presId="urn:microsoft.com/office/officeart/2005/8/layout/equation2"/>
    <dgm:cxn modelId="{6050773E-2183-7544-BE71-165262B7BD36}" type="presOf" srcId="{55E5CBD5-2DC6-DD44-96D4-5B1BB5E02E62}" destId="{31E94B5A-1069-DF42-B0D3-DBFD446ADAD7}" srcOrd="0" destOrd="0" presId="urn:microsoft.com/office/officeart/2005/8/layout/equation2"/>
    <dgm:cxn modelId="{E36BDB04-E255-2745-8E65-EE6389F324D9}" srcId="{55E5CBD5-2DC6-DD44-96D4-5B1BB5E02E62}" destId="{B4EBAA4F-4109-5043-A054-F6540C1B823B}" srcOrd="1" destOrd="0" parTransId="{A4193D8C-D101-9F43-A5D0-D2A320BED07C}" sibTransId="{6B5C7FEF-7E03-9F46-BEE0-8EF3831B3FF8}"/>
    <dgm:cxn modelId="{539EE403-D1D5-934F-9E50-F305898E69C9}" type="presOf" srcId="{1AB0B497-F054-3A43-A44A-FD1F524D811E}" destId="{D0F9D5E8-0E6C-A449-A851-7FC30800DF95}" srcOrd="0" destOrd="0" presId="urn:microsoft.com/office/officeart/2005/8/layout/equation2"/>
    <dgm:cxn modelId="{B726B9A7-CB54-834E-82A7-B820C22EE63A}" type="presOf" srcId="{6B5C7FEF-7E03-9F46-BEE0-8EF3831B3FF8}" destId="{A356EC3A-5BB8-6345-BD60-90C17621D3DA}" srcOrd="1" destOrd="0" presId="urn:microsoft.com/office/officeart/2005/8/layout/equation2"/>
    <dgm:cxn modelId="{B89BB787-8960-3D41-8C42-71FA5304371A}" type="presOf" srcId="{6B5C7FEF-7E03-9F46-BEE0-8EF3831B3FF8}" destId="{82A69133-0B05-9043-8C5B-120AC4EDFA6F}" srcOrd="0" destOrd="0" presId="urn:microsoft.com/office/officeart/2005/8/layout/equation2"/>
    <dgm:cxn modelId="{BFB60E34-4A29-0E46-BBC1-3B85CB6AB598}" srcId="{55E5CBD5-2DC6-DD44-96D4-5B1BB5E02E62}" destId="{1AB0B497-F054-3A43-A44A-FD1F524D811E}" srcOrd="2" destOrd="0" parTransId="{164888FA-4295-5F44-B17D-6E03C0D83197}" sibTransId="{3BAF688A-1DDE-5C42-8FB6-2458D5BF3394}"/>
    <dgm:cxn modelId="{C2796488-3803-664E-B003-B34C3A673E87}" type="presParOf" srcId="{31E94B5A-1069-DF42-B0D3-DBFD446ADAD7}" destId="{9E07D954-D664-E145-8391-29EF86B90EAC}" srcOrd="0" destOrd="0" presId="urn:microsoft.com/office/officeart/2005/8/layout/equation2"/>
    <dgm:cxn modelId="{717A95E3-D5E6-264C-AB38-BDC88017924A}" type="presParOf" srcId="{9E07D954-D664-E145-8391-29EF86B90EAC}" destId="{DA4D932D-92AE-444D-8B4F-DB7CCE8E85C6}" srcOrd="0" destOrd="0" presId="urn:microsoft.com/office/officeart/2005/8/layout/equation2"/>
    <dgm:cxn modelId="{EBE508A2-5D0D-9E4F-88E1-1495F208E4C8}" type="presParOf" srcId="{9E07D954-D664-E145-8391-29EF86B90EAC}" destId="{F0F4AA79-4400-8644-9BEF-1A34FE7A5472}" srcOrd="1" destOrd="0" presId="urn:microsoft.com/office/officeart/2005/8/layout/equation2"/>
    <dgm:cxn modelId="{BC1BA857-82E6-634B-9238-FCCF57BE851F}" type="presParOf" srcId="{9E07D954-D664-E145-8391-29EF86B90EAC}" destId="{9E68021E-2EEE-744A-8784-0298744BACF5}" srcOrd="2" destOrd="0" presId="urn:microsoft.com/office/officeart/2005/8/layout/equation2"/>
    <dgm:cxn modelId="{C40954DA-BD27-E74D-9499-80477EAA4C3A}" type="presParOf" srcId="{9E07D954-D664-E145-8391-29EF86B90EAC}" destId="{F5396450-6BD8-F448-AF81-FFEA17FB0CA6}" srcOrd="3" destOrd="0" presId="urn:microsoft.com/office/officeart/2005/8/layout/equation2"/>
    <dgm:cxn modelId="{7C2936E4-9428-C041-9FDF-A902E2090F3E}" type="presParOf" srcId="{9E07D954-D664-E145-8391-29EF86B90EAC}" destId="{4D0BB2D7-9ADC-8741-B0CA-72A8677FA7A9}" srcOrd="4" destOrd="0" presId="urn:microsoft.com/office/officeart/2005/8/layout/equation2"/>
    <dgm:cxn modelId="{6F458DD8-2A29-AE43-B596-C8AC5614B6B5}" type="presParOf" srcId="{31E94B5A-1069-DF42-B0D3-DBFD446ADAD7}" destId="{82A69133-0B05-9043-8C5B-120AC4EDFA6F}" srcOrd="1" destOrd="0" presId="urn:microsoft.com/office/officeart/2005/8/layout/equation2"/>
    <dgm:cxn modelId="{642DC30D-0D37-B24E-B39E-AEAA84517547}" type="presParOf" srcId="{82A69133-0B05-9043-8C5B-120AC4EDFA6F}" destId="{A356EC3A-5BB8-6345-BD60-90C17621D3DA}" srcOrd="0" destOrd="0" presId="urn:microsoft.com/office/officeart/2005/8/layout/equation2"/>
    <dgm:cxn modelId="{40D73875-C27D-8E48-AAE0-AC745AAB93D5}" type="presParOf" srcId="{31E94B5A-1069-DF42-B0D3-DBFD446ADAD7}" destId="{D0F9D5E8-0E6C-A449-A851-7FC30800DF9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1B14C1-8B68-9343-99F9-45B9C82ACEBE}" type="doc">
      <dgm:prSet loTypeId="urn:microsoft.com/office/officeart/2008/layout/IncreasingCircleProcess" loCatId="" qsTypeId="urn:microsoft.com/office/officeart/2005/8/quickstyle/simple4" qsCatId="simple" csTypeId="urn:microsoft.com/office/officeart/2005/8/colors/accent1_2" csCatId="accent1" phldr="1"/>
      <dgm:spPr/>
      <dgm:t>
        <a:bodyPr/>
        <a:lstStyle/>
        <a:p>
          <a:endParaRPr lang="en-US"/>
        </a:p>
      </dgm:t>
    </dgm:pt>
    <dgm:pt modelId="{7A378DA4-CCB5-0745-B8B7-F599D67212FD}">
      <dgm:prSet phldrT="[Text]"/>
      <dgm:spPr/>
      <dgm:t>
        <a:bodyPr/>
        <a:lstStyle/>
        <a:p>
          <a:r>
            <a:rPr lang="en-US" dirty="0" smtClean="0"/>
            <a:t>Modules</a:t>
          </a:r>
          <a:endParaRPr lang="en-US" dirty="0"/>
        </a:p>
      </dgm:t>
    </dgm:pt>
    <dgm:pt modelId="{079514AC-7F8B-384A-93BD-C6D336D40476}" type="parTrans" cxnId="{3AEB507B-EE93-7041-A03C-60F347F51D1A}">
      <dgm:prSet/>
      <dgm:spPr/>
      <dgm:t>
        <a:bodyPr/>
        <a:lstStyle/>
        <a:p>
          <a:endParaRPr lang="en-US"/>
        </a:p>
      </dgm:t>
    </dgm:pt>
    <dgm:pt modelId="{F4781169-6234-9448-A438-E833DEA9D505}" type="sibTrans" cxnId="{3AEB507B-EE93-7041-A03C-60F347F51D1A}">
      <dgm:prSet/>
      <dgm:spPr/>
      <dgm:t>
        <a:bodyPr/>
        <a:lstStyle/>
        <a:p>
          <a:endParaRPr lang="en-US"/>
        </a:p>
      </dgm:t>
    </dgm:pt>
    <dgm:pt modelId="{37F51C84-C51E-7449-BE11-43A52E9CB48B}">
      <dgm:prSet phldrT="[Text]"/>
      <dgm:spPr/>
      <dgm:t>
        <a:bodyPr/>
        <a:lstStyle/>
        <a:p>
          <a:r>
            <a:rPr lang="en-US" dirty="0" smtClean="0"/>
            <a:t>“JIT” skill oriented components</a:t>
          </a:r>
          <a:endParaRPr lang="en-US" dirty="0"/>
        </a:p>
      </dgm:t>
    </dgm:pt>
    <dgm:pt modelId="{2D2B6AB9-933E-3645-894C-00BCDDBB8EFB}" type="parTrans" cxnId="{F133F822-EE79-904F-9B9C-3D0AB7284645}">
      <dgm:prSet/>
      <dgm:spPr/>
      <dgm:t>
        <a:bodyPr/>
        <a:lstStyle/>
        <a:p>
          <a:endParaRPr lang="en-US"/>
        </a:p>
      </dgm:t>
    </dgm:pt>
    <dgm:pt modelId="{954D282F-0931-494F-986A-045BA5759B7B}" type="sibTrans" cxnId="{F133F822-EE79-904F-9B9C-3D0AB7284645}">
      <dgm:prSet/>
      <dgm:spPr/>
      <dgm:t>
        <a:bodyPr/>
        <a:lstStyle/>
        <a:p>
          <a:endParaRPr lang="en-US"/>
        </a:p>
      </dgm:t>
    </dgm:pt>
    <dgm:pt modelId="{EB44D56A-503A-324F-AFE6-0CDAD7DFB4AC}">
      <dgm:prSet phldrT="[Text]"/>
      <dgm:spPr/>
      <dgm:t>
        <a:bodyPr/>
        <a:lstStyle/>
        <a:p>
          <a:r>
            <a:rPr lang="en-US" dirty="0" smtClean="0"/>
            <a:t>PhD</a:t>
          </a:r>
          <a:endParaRPr lang="en-US" dirty="0"/>
        </a:p>
      </dgm:t>
    </dgm:pt>
    <dgm:pt modelId="{AEE3FE98-9EA5-2948-BE3D-E3514C274288}" type="parTrans" cxnId="{82ADF2C9-304E-1944-A2B7-8EE71A9D6AAE}">
      <dgm:prSet/>
      <dgm:spPr/>
      <dgm:t>
        <a:bodyPr/>
        <a:lstStyle/>
        <a:p>
          <a:endParaRPr lang="en-US"/>
        </a:p>
      </dgm:t>
    </dgm:pt>
    <dgm:pt modelId="{D175AC9A-7B4A-C54A-AF52-BB398B262BE4}" type="sibTrans" cxnId="{82ADF2C9-304E-1944-A2B7-8EE71A9D6AAE}">
      <dgm:prSet/>
      <dgm:spPr/>
      <dgm:t>
        <a:bodyPr/>
        <a:lstStyle/>
        <a:p>
          <a:endParaRPr lang="en-US"/>
        </a:p>
      </dgm:t>
    </dgm:pt>
    <dgm:pt modelId="{00147BBE-BF30-9E4B-BE8E-F308776A5041}">
      <dgm:prSet phldrT="[Text]"/>
      <dgm:spPr/>
      <dgm:t>
        <a:bodyPr/>
        <a:lstStyle/>
        <a:p>
          <a:r>
            <a:rPr lang="en-US" dirty="0" smtClean="0"/>
            <a:t>Apex  degree - theory focused with high end skills</a:t>
          </a:r>
          <a:endParaRPr lang="en-US" dirty="0"/>
        </a:p>
      </dgm:t>
    </dgm:pt>
    <dgm:pt modelId="{126BFBDB-F486-AC49-9352-9737903CCD6B}" type="parTrans" cxnId="{5C4265A8-DA83-6640-8E48-117279257CE5}">
      <dgm:prSet/>
      <dgm:spPr/>
      <dgm:t>
        <a:bodyPr/>
        <a:lstStyle/>
        <a:p>
          <a:endParaRPr lang="en-US"/>
        </a:p>
      </dgm:t>
    </dgm:pt>
    <dgm:pt modelId="{546500E4-69DA-EE41-8B0A-DA42D850F1A9}" type="sibTrans" cxnId="{5C4265A8-DA83-6640-8E48-117279257CE5}">
      <dgm:prSet/>
      <dgm:spPr/>
      <dgm:t>
        <a:bodyPr/>
        <a:lstStyle/>
        <a:p>
          <a:endParaRPr lang="en-US"/>
        </a:p>
      </dgm:t>
    </dgm:pt>
    <dgm:pt modelId="{3D18CD68-A43E-3946-8C56-E923E532FE10}">
      <dgm:prSet phldrT="[Text]"/>
      <dgm:spPr/>
      <dgm:t>
        <a:bodyPr/>
        <a:lstStyle/>
        <a:p>
          <a:r>
            <a:rPr lang="en-US" dirty="0" smtClean="0"/>
            <a:t>Theory aware, practice oriented, terminal masters degree</a:t>
          </a:r>
          <a:endParaRPr lang="en-US" dirty="0"/>
        </a:p>
      </dgm:t>
    </dgm:pt>
    <dgm:pt modelId="{CE67F18A-DE66-E24B-87B3-AE9DCC12EA2B}" type="parTrans" cxnId="{161DC592-D517-FD4E-9504-BDE401993454}">
      <dgm:prSet/>
      <dgm:spPr/>
      <dgm:t>
        <a:bodyPr/>
        <a:lstStyle/>
        <a:p>
          <a:endParaRPr lang="en-US"/>
        </a:p>
      </dgm:t>
    </dgm:pt>
    <dgm:pt modelId="{03B77AEE-F3A1-F148-94E5-F3973554FCFA}" type="sibTrans" cxnId="{161DC592-D517-FD4E-9504-BDE401993454}">
      <dgm:prSet/>
      <dgm:spPr/>
      <dgm:t>
        <a:bodyPr/>
        <a:lstStyle/>
        <a:p>
          <a:endParaRPr lang="en-US"/>
        </a:p>
      </dgm:t>
    </dgm:pt>
    <dgm:pt modelId="{0704C99C-92B1-FD44-B41E-2661DAAE42F1}">
      <dgm:prSet phldrT="[Text]"/>
      <dgm:spPr/>
      <dgm:t>
        <a:bodyPr/>
        <a:lstStyle/>
        <a:p>
          <a:r>
            <a:rPr lang="en-US" dirty="0" smtClean="0"/>
            <a:t>MPS</a:t>
          </a:r>
          <a:endParaRPr lang="en-US" dirty="0"/>
        </a:p>
      </dgm:t>
    </dgm:pt>
    <dgm:pt modelId="{34B60B20-F0BC-E44A-8607-CC68E6DE5AF1}" type="parTrans" cxnId="{477D27E2-5FBD-F146-9B27-BB5E70E62376}">
      <dgm:prSet/>
      <dgm:spPr/>
      <dgm:t>
        <a:bodyPr/>
        <a:lstStyle/>
        <a:p>
          <a:endParaRPr lang="en-US"/>
        </a:p>
      </dgm:t>
    </dgm:pt>
    <dgm:pt modelId="{0D29C6E6-9BAB-DF49-BD10-57701849A11F}" type="sibTrans" cxnId="{477D27E2-5FBD-F146-9B27-BB5E70E62376}">
      <dgm:prSet/>
      <dgm:spPr/>
      <dgm:t>
        <a:bodyPr/>
        <a:lstStyle/>
        <a:p>
          <a:endParaRPr lang="en-US"/>
        </a:p>
      </dgm:t>
    </dgm:pt>
    <dgm:pt modelId="{1B1CD95C-31BB-DF4F-8B22-850A0B40D6D4}">
      <dgm:prSet phldrT="[Text]"/>
      <dgm:spPr/>
      <dgm:t>
        <a:bodyPr/>
        <a:lstStyle/>
        <a:p>
          <a:r>
            <a:rPr lang="en-US" dirty="0" smtClean="0"/>
            <a:t>Certificates</a:t>
          </a:r>
          <a:endParaRPr lang="en-US" dirty="0"/>
        </a:p>
      </dgm:t>
    </dgm:pt>
    <dgm:pt modelId="{4E6AF271-B282-1E4C-81C3-1D61CFF000C7}" type="parTrans" cxnId="{4903F3D3-9615-E249-97A5-01C710558339}">
      <dgm:prSet/>
      <dgm:spPr/>
      <dgm:t>
        <a:bodyPr/>
        <a:lstStyle/>
        <a:p>
          <a:endParaRPr lang="en-US"/>
        </a:p>
      </dgm:t>
    </dgm:pt>
    <dgm:pt modelId="{6A93E8CB-FC93-CC46-AB49-DE469FB38092}" type="sibTrans" cxnId="{4903F3D3-9615-E249-97A5-01C710558339}">
      <dgm:prSet/>
      <dgm:spPr/>
      <dgm:t>
        <a:bodyPr/>
        <a:lstStyle/>
        <a:p>
          <a:endParaRPr lang="en-US"/>
        </a:p>
      </dgm:t>
    </dgm:pt>
    <dgm:pt modelId="{C88409AE-01B8-414F-9B2A-3DD3386D85EF}">
      <dgm:prSet phldrT="[Text]"/>
      <dgm:spPr/>
      <dgm:t>
        <a:bodyPr/>
        <a:lstStyle/>
        <a:p>
          <a:r>
            <a:rPr lang="en-US" dirty="0" smtClean="0"/>
            <a:t>Ensembles of modules in market oriented focus areas</a:t>
          </a:r>
          <a:endParaRPr lang="en-US" dirty="0"/>
        </a:p>
      </dgm:t>
    </dgm:pt>
    <dgm:pt modelId="{2A839FC1-3BD8-6748-889D-410EE6F263D3}" type="parTrans" cxnId="{628BD092-47E4-4248-BFDC-9BA3F30A0DA2}">
      <dgm:prSet/>
      <dgm:spPr/>
      <dgm:t>
        <a:bodyPr/>
        <a:lstStyle/>
        <a:p>
          <a:endParaRPr lang="en-US"/>
        </a:p>
      </dgm:t>
    </dgm:pt>
    <dgm:pt modelId="{61C84D6A-3CE9-C04F-B491-21D6C8648EAF}" type="sibTrans" cxnId="{628BD092-47E4-4248-BFDC-9BA3F30A0DA2}">
      <dgm:prSet/>
      <dgm:spPr/>
      <dgm:t>
        <a:bodyPr/>
        <a:lstStyle/>
        <a:p>
          <a:endParaRPr lang="en-US"/>
        </a:p>
      </dgm:t>
    </dgm:pt>
    <dgm:pt modelId="{579B85BB-DD8D-1840-AF5E-9EC291896803}" type="pres">
      <dgm:prSet presAssocID="{BC1B14C1-8B68-9343-99F9-45B9C82ACEBE}" presName="Name0" presStyleCnt="0">
        <dgm:presLayoutVars>
          <dgm:chMax val="7"/>
          <dgm:chPref val="7"/>
          <dgm:dir/>
          <dgm:animOne val="branch"/>
          <dgm:animLvl val="lvl"/>
        </dgm:presLayoutVars>
      </dgm:prSet>
      <dgm:spPr/>
      <dgm:t>
        <a:bodyPr/>
        <a:lstStyle/>
        <a:p>
          <a:endParaRPr lang="en-US"/>
        </a:p>
      </dgm:t>
    </dgm:pt>
    <dgm:pt modelId="{DE537B89-0F1E-1D42-96EE-B5D424A18EFB}" type="pres">
      <dgm:prSet presAssocID="{7A378DA4-CCB5-0745-B8B7-F599D67212FD}" presName="composite" presStyleCnt="0"/>
      <dgm:spPr/>
    </dgm:pt>
    <dgm:pt modelId="{2BDD86FC-9ED4-8E42-B587-CBECAD2B5F19}" type="pres">
      <dgm:prSet presAssocID="{7A378DA4-CCB5-0745-B8B7-F599D67212FD}" presName="BackAccent" presStyleLbl="bgShp" presStyleIdx="0" presStyleCnt="4"/>
      <dgm:spPr/>
    </dgm:pt>
    <dgm:pt modelId="{CCA8D126-10BB-334D-B2C3-C6838E39C633}" type="pres">
      <dgm:prSet presAssocID="{7A378DA4-CCB5-0745-B8B7-F599D67212FD}" presName="Accent" presStyleLbl="alignNode1" presStyleIdx="0" presStyleCnt="4"/>
      <dgm:spPr/>
    </dgm:pt>
    <dgm:pt modelId="{D279C27F-48D8-7044-A644-8E2FF617E2F4}" type="pres">
      <dgm:prSet presAssocID="{7A378DA4-CCB5-0745-B8B7-F599D67212FD}" presName="Child" presStyleLbl="revTx" presStyleIdx="0" presStyleCnt="8">
        <dgm:presLayoutVars>
          <dgm:chMax val="0"/>
          <dgm:chPref val="0"/>
          <dgm:bulletEnabled val="1"/>
        </dgm:presLayoutVars>
      </dgm:prSet>
      <dgm:spPr/>
      <dgm:t>
        <a:bodyPr/>
        <a:lstStyle/>
        <a:p>
          <a:endParaRPr lang="en-US"/>
        </a:p>
      </dgm:t>
    </dgm:pt>
    <dgm:pt modelId="{3A822233-8EBA-444C-93F2-C562499515B8}" type="pres">
      <dgm:prSet presAssocID="{7A378DA4-CCB5-0745-B8B7-F599D67212FD}" presName="Parent" presStyleLbl="revTx" presStyleIdx="1" presStyleCnt="8">
        <dgm:presLayoutVars>
          <dgm:chMax val="1"/>
          <dgm:chPref val="1"/>
          <dgm:bulletEnabled val="1"/>
        </dgm:presLayoutVars>
      </dgm:prSet>
      <dgm:spPr/>
      <dgm:t>
        <a:bodyPr/>
        <a:lstStyle/>
        <a:p>
          <a:endParaRPr lang="en-US"/>
        </a:p>
      </dgm:t>
    </dgm:pt>
    <dgm:pt modelId="{115BFA41-9636-434B-A177-4BFB0F639E88}" type="pres">
      <dgm:prSet presAssocID="{F4781169-6234-9448-A438-E833DEA9D505}" presName="sibTrans" presStyleCnt="0"/>
      <dgm:spPr/>
    </dgm:pt>
    <dgm:pt modelId="{E2631E25-5F32-7843-B878-5A5D043F4393}" type="pres">
      <dgm:prSet presAssocID="{1B1CD95C-31BB-DF4F-8B22-850A0B40D6D4}" presName="composite" presStyleCnt="0"/>
      <dgm:spPr/>
    </dgm:pt>
    <dgm:pt modelId="{D1F37E4D-4113-4549-B477-F53B019B8E02}" type="pres">
      <dgm:prSet presAssocID="{1B1CD95C-31BB-DF4F-8B22-850A0B40D6D4}" presName="BackAccent" presStyleLbl="bgShp" presStyleIdx="1" presStyleCnt="4"/>
      <dgm:spPr/>
    </dgm:pt>
    <dgm:pt modelId="{31C861CB-1252-AA44-A47C-908EF1298DBE}" type="pres">
      <dgm:prSet presAssocID="{1B1CD95C-31BB-DF4F-8B22-850A0B40D6D4}" presName="Accent" presStyleLbl="alignNode1" presStyleIdx="1" presStyleCnt="4"/>
      <dgm:spPr/>
    </dgm:pt>
    <dgm:pt modelId="{DCE9806E-FA14-D246-BB0C-90CB12977E39}" type="pres">
      <dgm:prSet presAssocID="{1B1CD95C-31BB-DF4F-8B22-850A0B40D6D4}" presName="Child" presStyleLbl="revTx" presStyleIdx="2" presStyleCnt="8">
        <dgm:presLayoutVars>
          <dgm:chMax val="0"/>
          <dgm:chPref val="0"/>
          <dgm:bulletEnabled val="1"/>
        </dgm:presLayoutVars>
      </dgm:prSet>
      <dgm:spPr/>
      <dgm:t>
        <a:bodyPr/>
        <a:lstStyle/>
        <a:p>
          <a:endParaRPr lang="en-US"/>
        </a:p>
      </dgm:t>
    </dgm:pt>
    <dgm:pt modelId="{DF26BC0B-C732-A34C-882C-BBD2A9BC4C10}" type="pres">
      <dgm:prSet presAssocID="{1B1CD95C-31BB-DF4F-8B22-850A0B40D6D4}" presName="Parent" presStyleLbl="revTx" presStyleIdx="3" presStyleCnt="8">
        <dgm:presLayoutVars>
          <dgm:chMax val="1"/>
          <dgm:chPref val="1"/>
          <dgm:bulletEnabled val="1"/>
        </dgm:presLayoutVars>
      </dgm:prSet>
      <dgm:spPr/>
      <dgm:t>
        <a:bodyPr/>
        <a:lstStyle/>
        <a:p>
          <a:endParaRPr lang="en-US"/>
        </a:p>
      </dgm:t>
    </dgm:pt>
    <dgm:pt modelId="{A33A0B88-B413-4B40-BFD8-2B211EBE4E0F}" type="pres">
      <dgm:prSet presAssocID="{6A93E8CB-FC93-CC46-AB49-DE469FB38092}" presName="sibTrans" presStyleCnt="0"/>
      <dgm:spPr/>
    </dgm:pt>
    <dgm:pt modelId="{D53A597B-7790-9940-B47F-6A72087A56B4}" type="pres">
      <dgm:prSet presAssocID="{0704C99C-92B1-FD44-B41E-2661DAAE42F1}" presName="composite" presStyleCnt="0"/>
      <dgm:spPr/>
    </dgm:pt>
    <dgm:pt modelId="{300F47DE-27E6-634E-AC99-3AD117026E88}" type="pres">
      <dgm:prSet presAssocID="{0704C99C-92B1-FD44-B41E-2661DAAE42F1}" presName="BackAccent" presStyleLbl="bgShp" presStyleIdx="2" presStyleCnt="4" custLinFactNeighborX="38736"/>
      <dgm:spPr/>
    </dgm:pt>
    <dgm:pt modelId="{C6015E48-CD0D-1A4A-A0A6-979E0506129A}" type="pres">
      <dgm:prSet presAssocID="{0704C99C-92B1-FD44-B41E-2661DAAE42F1}" presName="Accent" presStyleLbl="alignNode1" presStyleIdx="2" presStyleCnt="4" custLinFactNeighborX="47671"/>
      <dgm:spPr/>
    </dgm:pt>
    <dgm:pt modelId="{663D5FE2-2B44-8B45-B38C-D7733BDF2244}" type="pres">
      <dgm:prSet presAssocID="{0704C99C-92B1-FD44-B41E-2661DAAE42F1}" presName="Child" presStyleLbl="revTx" presStyleIdx="4" presStyleCnt="8" custScaleX="98229" custLinFactNeighborX="8713">
        <dgm:presLayoutVars>
          <dgm:chMax val="0"/>
          <dgm:chPref val="0"/>
          <dgm:bulletEnabled val="1"/>
        </dgm:presLayoutVars>
      </dgm:prSet>
      <dgm:spPr/>
      <dgm:t>
        <a:bodyPr/>
        <a:lstStyle/>
        <a:p>
          <a:endParaRPr lang="en-US"/>
        </a:p>
      </dgm:t>
    </dgm:pt>
    <dgm:pt modelId="{031C6A0F-A10C-6143-B123-36011A325255}" type="pres">
      <dgm:prSet presAssocID="{0704C99C-92B1-FD44-B41E-2661DAAE42F1}" presName="Parent" presStyleLbl="revTx" presStyleIdx="5" presStyleCnt="8" custLinFactNeighborX="10110">
        <dgm:presLayoutVars>
          <dgm:chMax val="1"/>
          <dgm:chPref val="1"/>
          <dgm:bulletEnabled val="1"/>
        </dgm:presLayoutVars>
      </dgm:prSet>
      <dgm:spPr/>
      <dgm:t>
        <a:bodyPr/>
        <a:lstStyle/>
        <a:p>
          <a:endParaRPr lang="en-US"/>
        </a:p>
      </dgm:t>
    </dgm:pt>
    <dgm:pt modelId="{E1343F87-5631-2248-9C1D-FD5F517122FF}" type="pres">
      <dgm:prSet presAssocID="{0D29C6E6-9BAB-DF49-BD10-57701849A11F}" presName="sibTrans" presStyleCnt="0"/>
      <dgm:spPr/>
    </dgm:pt>
    <dgm:pt modelId="{8BA7E246-AA3A-7740-97D5-C03D1309F1E6}" type="pres">
      <dgm:prSet presAssocID="{EB44D56A-503A-324F-AFE6-0CDAD7DFB4AC}" presName="composite" presStyleCnt="0"/>
      <dgm:spPr/>
    </dgm:pt>
    <dgm:pt modelId="{24809BFC-1C5A-DE46-961D-4DB5558DAE40}" type="pres">
      <dgm:prSet presAssocID="{EB44D56A-503A-324F-AFE6-0CDAD7DFB4AC}" presName="BackAccent" presStyleLbl="bgShp" presStyleIdx="3" presStyleCnt="4"/>
      <dgm:spPr/>
    </dgm:pt>
    <dgm:pt modelId="{C8B54F9D-BCFC-2A4E-8B12-4E5CA8BC98C3}" type="pres">
      <dgm:prSet presAssocID="{EB44D56A-503A-324F-AFE6-0CDAD7DFB4AC}" presName="Accent" presStyleLbl="alignNode1" presStyleIdx="3" presStyleCnt="4" custLinFactNeighborX="-625"/>
      <dgm:spPr/>
    </dgm:pt>
    <dgm:pt modelId="{C3106DA8-9EA7-6644-88ED-89B04ACA5837}" type="pres">
      <dgm:prSet presAssocID="{EB44D56A-503A-324F-AFE6-0CDAD7DFB4AC}" presName="Child" presStyleLbl="revTx" presStyleIdx="6" presStyleCnt="8" custLinFactNeighborX="-11459">
        <dgm:presLayoutVars>
          <dgm:chMax val="0"/>
          <dgm:chPref val="0"/>
          <dgm:bulletEnabled val="1"/>
        </dgm:presLayoutVars>
      </dgm:prSet>
      <dgm:spPr/>
      <dgm:t>
        <a:bodyPr/>
        <a:lstStyle/>
        <a:p>
          <a:endParaRPr lang="en-US"/>
        </a:p>
      </dgm:t>
    </dgm:pt>
    <dgm:pt modelId="{01A7C748-8D13-084C-A276-E19637F0B4B9}" type="pres">
      <dgm:prSet presAssocID="{EB44D56A-503A-324F-AFE6-0CDAD7DFB4AC}" presName="Parent" presStyleLbl="revTx" presStyleIdx="7" presStyleCnt="8" custLinFactNeighborX="-11459">
        <dgm:presLayoutVars>
          <dgm:chMax val="1"/>
          <dgm:chPref val="1"/>
          <dgm:bulletEnabled val="1"/>
        </dgm:presLayoutVars>
      </dgm:prSet>
      <dgm:spPr/>
      <dgm:t>
        <a:bodyPr/>
        <a:lstStyle/>
        <a:p>
          <a:endParaRPr lang="en-US"/>
        </a:p>
      </dgm:t>
    </dgm:pt>
  </dgm:ptLst>
  <dgm:cxnLst>
    <dgm:cxn modelId="{161DC592-D517-FD4E-9504-BDE401993454}" srcId="{0704C99C-92B1-FD44-B41E-2661DAAE42F1}" destId="{3D18CD68-A43E-3946-8C56-E923E532FE10}" srcOrd="0" destOrd="0" parTransId="{CE67F18A-DE66-E24B-87B3-AE9DCC12EA2B}" sibTransId="{03B77AEE-F3A1-F148-94E5-F3973554FCFA}"/>
    <dgm:cxn modelId="{477D27E2-5FBD-F146-9B27-BB5E70E62376}" srcId="{BC1B14C1-8B68-9343-99F9-45B9C82ACEBE}" destId="{0704C99C-92B1-FD44-B41E-2661DAAE42F1}" srcOrd="2" destOrd="0" parTransId="{34B60B20-F0BC-E44A-8607-CC68E6DE5AF1}" sibTransId="{0D29C6E6-9BAB-DF49-BD10-57701849A11F}"/>
    <dgm:cxn modelId="{3AEB507B-EE93-7041-A03C-60F347F51D1A}" srcId="{BC1B14C1-8B68-9343-99F9-45B9C82ACEBE}" destId="{7A378DA4-CCB5-0745-B8B7-F599D67212FD}" srcOrd="0" destOrd="0" parTransId="{079514AC-7F8B-384A-93BD-C6D336D40476}" sibTransId="{F4781169-6234-9448-A438-E833DEA9D505}"/>
    <dgm:cxn modelId="{4903F3D3-9615-E249-97A5-01C710558339}" srcId="{BC1B14C1-8B68-9343-99F9-45B9C82ACEBE}" destId="{1B1CD95C-31BB-DF4F-8B22-850A0B40D6D4}" srcOrd="1" destOrd="0" parTransId="{4E6AF271-B282-1E4C-81C3-1D61CFF000C7}" sibTransId="{6A93E8CB-FC93-CC46-AB49-DE469FB38092}"/>
    <dgm:cxn modelId="{FD3CEB7E-DBD1-644A-98C3-DE06B9E63B07}" type="presOf" srcId="{37F51C84-C51E-7449-BE11-43A52E9CB48B}" destId="{D279C27F-48D8-7044-A644-8E2FF617E2F4}" srcOrd="0" destOrd="0" presId="urn:microsoft.com/office/officeart/2008/layout/IncreasingCircleProcess"/>
    <dgm:cxn modelId="{B90C3E41-94B0-9341-97F8-CF9531102C08}" type="presOf" srcId="{7A378DA4-CCB5-0745-B8B7-F599D67212FD}" destId="{3A822233-8EBA-444C-93F2-C562499515B8}" srcOrd="0" destOrd="0" presId="urn:microsoft.com/office/officeart/2008/layout/IncreasingCircleProcess"/>
    <dgm:cxn modelId="{F3C33668-103D-2148-9882-5D1378B34673}" type="presOf" srcId="{3D18CD68-A43E-3946-8C56-E923E532FE10}" destId="{663D5FE2-2B44-8B45-B38C-D7733BDF2244}" srcOrd="0" destOrd="0" presId="urn:microsoft.com/office/officeart/2008/layout/IncreasingCircleProcess"/>
    <dgm:cxn modelId="{5C4265A8-DA83-6640-8E48-117279257CE5}" srcId="{EB44D56A-503A-324F-AFE6-0CDAD7DFB4AC}" destId="{00147BBE-BF30-9E4B-BE8E-F308776A5041}" srcOrd="0" destOrd="0" parTransId="{126BFBDB-F486-AC49-9352-9737903CCD6B}" sibTransId="{546500E4-69DA-EE41-8B0A-DA42D850F1A9}"/>
    <dgm:cxn modelId="{F133F822-EE79-904F-9B9C-3D0AB7284645}" srcId="{7A378DA4-CCB5-0745-B8B7-F599D67212FD}" destId="{37F51C84-C51E-7449-BE11-43A52E9CB48B}" srcOrd="0" destOrd="0" parTransId="{2D2B6AB9-933E-3645-894C-00BCDDBB8EFB}" sibTransId="{954D282F-0931-494F-986A-045BA5759B7B}"/>
    <dgm:cxn modelId="{9AB1EA06-1A3F-2D46-A1C2-B73935511BF7}" type="presOf" srcId="{1B1CD95C-31BB-DF4F-8B22-850A0B40D6D4}" destId="{DF26BC0B-C732-A34C-882C-BBD2A9BC4C10}" srcOrd="0" destOrd="0" presId="urn:microsoft.com/office/officeart/2008/layout/IncreasingCircleProcess"/>
    <dgm:cxn modelId="{1D94C63C-096B-D044-98A3-F67B3D604590}" type="presOf" srcId="{BC1B14C1-8B68-9343-99F9-45B9C82ACEBE}" destId="{579B85BB-DD8D-1840-AF5E-9EC291896803}" srcOrd="0" destOrd="0" presId="urn:microsoft.com/office/officeart/2008/layout/IncreasingCircleProcess"/>
    <dgm:cxn modelId="{2DB63769-2A39-9A41-BD15-113730260F9E}" type="presOf" srcId="{EB44D56A-503A-324F-AFE6-0CDAD7DFB4AC}" destId="{01A7C748-8D13-084C-A276-E19637F0B4B9}" srcOrd="0" destOrd="0" presId="urn:microsoft.com/office/officeart/2008/layout/IncreasingCircleProcess"/>
    <dgm:cxn modelId="{56CDCEEA-1DA0-7B47-ACEB-B421D024D5A1}" type="presOf" srcId="{0704C99C-92B1-FD44-B41E-2661DAAE42F1}" destId="{031C6A0F-A10C-6143-B123-36011A325255}" srcOrd="0" destOrd="0" presId="urn:microsoft.com/office/officeart/2008/layout/IncreasingCircleProcess"/>
    <dgm:cxn modelId="{9FEEB985-408F-DF42-9208-9D32DB771DD7}" type="presOf" srcId="{C88409AE-01B8-414F-9B2A-3DD3386D85EF}" destId="{DCE9806E-FA14-D246-BB0C-90CB12977E39}" srcOrd="0" destOrd="0" presId="urn:microsoft.com/office/officeart/2008/layout/IncreasingCircleProcess"/>
    <dgm:cxn modelId="{628BD092-47E4-4248-BFDC-9BA3F30A0DA2}" srcId="{1B1CD95C-31BB-DF4F-8B22-850A0B40D6D4}" destId="{C88409AE-01B8-414F-9B2A-3DD3386D85EF}" srcOrd="0" destOrd="0" parTransId="{2A839FC1-3BD8-6748-889D-410EE6F263D3}" sibTransId="{61C84D6A-3CE9-C04F-B491-21D6C8648EAF}"/>
    <dgm:cxn modelId="{CF1E336A-4B35-FD4C-82E2-B31AEC099F30}" type="presOf" srcId="{00147BBE-BF30-9E4B-BE8E-F308776A5041}" destId="{C3106DA8-9EA7-6644-88ED-89B04ACA5837}" srcOrd="0" destOrd="0" presId="urn:microsoft.com/office/officeart/2008/layout/IncreasingCircleProcess"/>
    <dgm:cxn modelId="{82ADF2C9-304E-1944-A2B7-8EE71A9D6AAE}" srcId="{BC1B14C1-8B68-9343-99F9-45B9C82ACEBE}" destId="{EB44D56A-503A-324F-AFE6-0CDAD7DFB4AC}" srcOrd="3" destOrd="0" parTransId="{AEE3FE98-9EA5-2948-BE3D-E3514C274288}" sibTransId="{D175AC9A-7B4A-C54A-AF52-BB398B262BE4}"/>
    <dgm:cxn modelId="{5D133B73-74A2-DC4C-8411-FC05EE3F09DB}" type="presParOf" srcId="{579B85BB-DD8D-1840-AF5E-9EC291896803}" destId="{DE537B89-0F1E-1D42-96EE-B5D424A18EFB}" srcOrd="0" destOrd="0" presId="urn:microsoft.com/office/officeart/2008/layout/IncreasingCircleProcess"/>
    <dgm:cxn modelId="{5CDDB87B-2FFB-8A4B-9786-C43FF18E683E}" type="presParOf" srcId="{DE537B89-0F1E-1D42-96EE-B5D424A18EFB}" destId="{2BDD86FC-9ED4-8E42-B587-CBECAD2B5F19}" srcOrd="0" destOrd="0" presId="urn:microsoft.com/office/officeart/2008/layout/IncreasingCircleProcess"/>
    <dgm:cxn modelId="{BA36625B-C564-EA45-932A-360FF16D1A05}" type="presParOf" srcId="{DE537B89-0F1E-1D42-96EE-B5D424A18EFB}" destId="{CCA8D126-10BB-334D-B2C3-C6838E39C633}" srcOrd="1" destOrd="0" presId="urn:microsoft.com/office/officeart/2008/layout/IncreasingCircleProcess"/>
    <dgm:cxn modelId="{23BAF50C-F4A0-DC43-9C83-4CC11DA7036C}" type="presParOf" srcId="{DE537B89-0F1E-1D42-96EE-B5D424A18EFB}" destId="{D279C27F-48D8-7044-A644-8E2FF617E2F4}" srcOrd="2" destOrd="0" presId="urn:microsoft.com/office/officeart/2008/layout/IncreasingCircleProcess"/>
    <dgm:cxn modelId="{F13D99FA-A387-3D45-9F55-53D50395F6C1}" type="presParOf" srcId="{DE537B89-0F1E-1D42-96EE-B5D424A18EFB}" destId="{3A822233-8EBA-444C-93F2-C562499515B8}" srcOrd="3" destOrd="0" presId="urn:microsoft.com/office/officeart/2008/layout/IncreasingCircleProcess"/>
    <dgm:cxn modelId="{A48F3671-1C8A-B842-9FE0-6A0A1ED9FCC6}" type="presParOf" srcId="{579B85BB-DD8D-1840-AF5E-9EC291896803}" destId="{115BFA41-9636-434B-A177-4BFB0F639E88}" srcOrd="1" destOrd="0" presId="urn:microsoft.com/office/officeart/2008/layout/IncreasingCircleProcess"/>
    <dgm:cxn modelId="{1F1E78F7-09C6-014A-AA10-D70872AB6DBA}" type="presParOf" srcId="{579B85BB-DD8D-1840-AF5E-9EC291896803}" destId="{E2631E25-5F32-7843-B878-5A5D043F4393}" srcOrd="2" destOrd="0" presId="urn:microsoft.com/office/officeart/2008/layout/IncreasingCircleProcess"/>
    <dgm:cxn modelId="{7305558C-EB17-C444-A538-21A1CAF6912B}" type="presParOf" srcId="{E2631E25-5F32-7843-B878-5A5D043F4393}" destId="{D1F37E4D-4113-4549-B477-F53B019B8E02}" srcOrd="0" destOrd="0" presId="urn:microsoft.com/office/officeart/2008/layout/IncreasingCircleProcess"/>
    <dgm:cxn modelId="{388CEEF9-AF91-2B47-8525-C7FBD01D16F8}" type="presParOf" srcId="{E2631E25-5F32-7843-B878-5A5D043F4393}" destId="{31C861CB-1252-AA44-A47C-908EF1298DBE}" srcOrd="1" destOrd="0" presId="urn:microsoft.com/office/officeart/2008/layout/IncreasingCircleProcess"/>
    <dgm:cxn modelId="{163242A5-600A-C24B-8526-D91BA8A6B0D5}" type="presParOf" srcId="{E2631E25-5F32-7843-B878-5A5D043F4393}" destId="{DCE9806E-FA14-D246-BB0C-90CB12977E39}" srcOrd="2" destOrd="0" presId="urn:microsoft.com/office/officeart/2008/layout/IncreasingCircleProcess"/>
    <dgm:cxn modelId="{56A638D8-DD8D-8947-8D8F-F1A445518F8B}" type="presParOf" srcId="{E2631E25-5F32-7843-B878-5A5D043F4393}" destId="{DF26BC0B-C732-A34C-882C-BBD2A9BC4C10}" srcOrd="3" destOrd="0" presId="urn:microsoft.com/office/officeart/2008/layout/IncreasingCircleProcess"/>
    <dgm:cxn modelId="{7256A5A5-4257-AD44-A075-FE73A2ECC068}" type="presParOf" srcId="{579B85BB-DD8D-1840-AF5E-9EC291896803}" destId="{A33A0B88-B413-4B40-BFD8-2B211EBE4E0F}" srcOrd="3" destOrd="0" presId="urn:microsoft.com/office/officeart/2008/layout/IncreasingCircleProcess"/>
    <dgm:cxn modelId="{F899D5C1-29E0-3C41-BD8C-66000983B014}" type="presParOf" srcId="{579B85BB-DD8D-1840-AF5E-9EC291896803}" destId="{D53A597B-7790-9940-B47F-6A72087A56B4}" srcOrd="4" destOrd="0" presId="urn:microsoft.com/office/officeart/2008/layout/IncreasingCircleProcess"/>
    <dgm:cxn modelId="{4D0AD8F9-B211-134B-9FE0-90B20EE73B54}" type="presParOf" srcId="{D53A597B-7790-9940-B47F-6A72087A56B4}" destId="{300F47DE-27E6-634E-AC99-3AD117026E88}" srcOrd="0" destOrd="0" presId="urn:microsoft.com/office/officeart/2008/layout/IncreasingCircleProcess"/>
    <dgm:cxn modelId="{AF72BF3E-9F40-6147-B9FE-82CA7D2293F2}" type="presParOf" srcId="{D53A597B-7790-9940-B47F-6A72087A56B4}" destId="{C6015E48-CD0D-1A4A-A0A6-979E0506129A}" srcOrd="1" destOrd="0" presId="urn:microsoft.com/office/officeart/2008/layout/IncreasingCircleProcess"/>
    <dgm:cxn modelId="{D788806F-E58E-2A4B-9197-35593E817399}" type="presParOf" srcId="{D53A597B-7790-9940-B47F-6A72087A56B4}" destId="{663D5FE2-2B44-8B45-B38C-D7733BDF2244}" srcOrd="2" destOrd="0" presId="urn:microsoft.com/office/officeart/2008/layout/IncreasingCircleProcess"/>
    <dgm:cxn modelId="{DBA6E4B7-C10F-5045-AA28-047E66B51A53}" type="presParOf" srcId="{D53A597B-7790-9940-B47F-6A72087A56B4}" destId="{031C6A0F-A10C-6143-B123-36011A325255}" srcOrd="3" destOrd="0" presId="urn:microsoft.com/office/officeart/2008/layout/IncreasingCircleProcess"/>
    <dgm:cxn modelId="{55A79F20-0BD3-E04C-B12E-40B41460A788}" type="presParOf" srcId="{579B85BB-DD8D-1840-AF5E-9EC291896803}" destId="{E1343F87-5631-2248-9C1D-FD5F517122FF}" srcOrd="5" destOrd="0" presId="urn:microsoft.com/office/officeart/2008/layout/IncreasingCircleProcess"/>
    <dgm:cxn modelId="{05B3A88A-8E8D-E14E-9B74-2021555B4FFD}" type="presParOf" srcId="{579B85BB-DD8D-1840-AF5E-9EC291896803}" destId="{8BA7E246-AA3A-7740-97D5-C03D1309F1E6}" srcOrd="6" destOrd="0" presId="urn:microsoft.com/office/officeart/2008/layout/IncreasingCircleProcess"/>
    <dgm:cxn modelId="{223C25CE-B2B2-A14C-AEFF-84356610A07E}" type="presParOf" srcId="{8BA7E246-AA3A-7740-97D5-C03D1309F1E6}" destId="{24809BFC-1C5A-DE46-961D-4DB5558DAE40}" srcOrd="0" destOrd="0" presId="urn:microsoft.com/office/officeart/2008/layout/IncreasingCircleProcess"/>
    <dgm:cxn modelId="{0E755CA3-C748-A145-8006-D801705BD4D2}" type="presParOf" srcId="{8BA7E246-AA3A-7740-97D5-C03D1309F1E6}" destId="{C8B54F9D-BCFC-2A4E-8B12-4E5CA8BC98C3}" srcOrd="1" destOrd="0" presId="urn:microsoft.com/office/officeart/2008/layout/IncreasingCircleProcess"/>
    <dgm:cxn modelId="{AC26BC87-C776-5A4F-B78D-2AB2FB363D4F}" type="presParOf" srcId="{8BA7E246-AA3A-7740-97D5-C03D1309F1E6}" destId="{C3106DA8-9EA7-6644-88ED-89B04ACA5837}" srcOrd="2" destOrd="0" presId="urn:microsoft.com/office/officeart/2008/layout/IncreasingCircleProcess"/>
    <dgm:cxn modelId="{6A5F1589-303E-C14C-8746-303377B87CC0}" type="presParOf" srcId="{8BA7E246-AA3A-7740-97D5-C03D1309F1E6}" destId="{01A7C748-8D13-084C-A276-E19637F0B4B9}" srcOrd="3" destOrd="0" presId="urn:microsoft.com/office/officeart/2008/layout/Increasing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B32324-E447-43F1-868A-3487951B6856}"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D2ECD650-BB65-4AB7-8C59-3F0B319CD98C}">
      <dgm:prSet phldrT="[Text]"/>
      <dgm:spPr/>
      <dgm:t>
        <a:bodyPr/>
        <a:lstStyle/>
        <a:p>
          <a:r>
            <a:rPr lang="en-US" dirty="0" smtClean="0"/>
            <a:t>BA Law w/ Sports Administration Minor</a:t>
          </a:r>
          <a:endParaRPr lang="en-US" dirty="0"/>
        </a:p>
      </dgm:t>
    </dgm:pt>
    <dgm:pt modelId="{B83DFD95-C370-4E38-914C-8CF4F3DD5F1A}" type="parTrans" cxnId="{88F81D0A-695F-419C-86E8-DD2321B2C527}">
      <dgm:prSet/>
      <dgm:spPr/>
      <dgm:t>
        <a:bodyPr/>
        <a:lstStyle/>
        <a:p>
          <a:endParaRPr lang="en-US"/>
        </a:p>
      </dgm:t>
    </dgm:pt>
    <dgm:pt modelId="{6881EE96-0E3B-4228-8F73-D8FB7E84E78F}" type="sibTrans" cxnId="{88F81D0A-695F-419C-86E8-DD2321B2C527}">
      <dgm:prSet/>
      <dgm:spPr/>
      <dgm:t>
        <a:bodyPr/>
        <a:lstStyle/>
        <a:p>
          <a:endParaRPr lang="en-US"/>
        </a:p>
      </dgm:t>
    </dgm:pt>
    <dgm:pt modelId="{D63632F7-FDA9-4012-B14C-4900F33A8E4C}">
      <dgm:prSet phldrT="[Text]"/>
      <dgm:spPr/>
      <dgm:t>
        <a:bodyPr/>
        <a:lstStyle/>
        <a:p>
          <a:r>
            <a:rPr lang="en-US" dirty="0" smtClean="0"/>
            <a:t>JD or MLS Sports Law</a:t>
          </a:r>
          <a:endParaRPr lang="en-US" dirty="0"/>
        </a:p>
      </dgm:t>
    </dgm:pt>
    <dgm:pt modelId="{61433317-BCC4-4815-BCE2-25032A00C27D}" type="parTrans" cxnId="{43EF6F5F-0864-4629-A414-68403A4C17B3}">
      <dgm:prSet/>
      <dgm:spPr/>
      <dgm:t>
        <a:bodyPr/>
        <a:lstStyle/>
        <a:p>
          <a:endParaRPr lang="en-US"/>
        </a:p>
      </dgm:t>
    </dgm:pt>
    <dgm:pt modelId="{99740A90-4488-4B24-9D7F-C8D267216551}" type="sibTrans" cxnId="{43EF6F5F-0864-4629-A414-68403A4C17B3}">
      <dgm:prSet/>
      <dgm:spPr/>
      <dgm:t>
        <a:bodyPr/>
        <a:lstStyle/>
        <a:p>
          <a:endParaRPr lang="en-US"/>
        </a:p>
      </dgm:t>
    </dgm:pt>
    <dgm:pt modelId="{0809929C-71BA-43D0-B710-E17599B5FEAE}">
      <dgm:prSet phldrT="[Text]"/>
      <dgm:spPr/>
      <dgm:t>
        <a:bodyPr/>
        <a:lstStyle/>
        <a:p>
          <a:r>
            <a:rPr lang="en-US" dirty="0" smtClean="0"/>
            <a:t>JD/EdD Sports &amp; Education Administration</a:t>
          </a:r>
          <a:endParaRPr lang="en-US" dirty="0"/>
        </a:p>
      </dgm:t>
    </dgm:pt>
    <dgm:pt modelId="{F6BCCEEA-274E-402E-8CDA-6C8F7E4F711D}" type="parTrans" cxnId="{E2984447-C527-43CB-9394-1ADB744BA2E0}">
      <dgm:prSet/>
      <dgm:spPr/>
      <dgm:t>
        <a:bodyPr/>
        <a:lstStyle/>
        <a:p>
          <a:endParaRPr lang="en-US"/>
        </a:p>
      </dgm:t>
    </dgm:pt>
    <dgm:pt modelId="{8D699AE2-FB6E-4BC0-B9D0-FCD7D50CD92B}" type="sibTrans" cxnId="{E2984447-C527-43CB-9394-1ADB744BA2E0}">
      <dgm:prSet/>
      <dgm:spPr/>
      <dgm:t>
        <a:bodyPr/>
        <a:lstStyle/>
        <a:p>
          <a:endParaRPr lang="en-US"/>
        </a:p>
      </dgm:t>
    </dgm:pt>
    <dgm:pt modelId="{393DC130-8B7B-4B86-BD26-06B5345DCB7D}">
      <dgm:prSet phldrT="[Text]"/>
      <dgm:spPr/>
      <dgm:t>
        <a:bodyPr/>
        <a:lstStyle/>
        <a:p>
          <a:r>
            <a:rPr lang="en-US" dirty="0" smtClean="0"/>
            <a:t>JD/MD Sports Medicine</a:t>
          </a:r>
          <a:endParaRPr lang="en-US" dirty="0"/>
        </a:p>
      </dgm:t>
    </dgm:pt>
    <dgm:pt modelId="{C941F474-7813-41EE-BB04-0560655D2C26}" type="parTrans" cxnId="{ABE80EFD-8CEE-471E-B724-CD5EC929AD6F}">
      <dgm:prSet/>
      <dgm:spPr/>
      <dgm:t>
        <a:bodyPr/>
        <a:lstStyle/>
        <a:p>
          <a:endParaRPr lang="en-US"/>
        </a:p>
      </dgm:t>
    </dgm:pt>
    <dgm:pt modelId="{B2571A2E-822E-4BFB-BA7F-E9A4D4439E59}" type="sibTrans" cxnId="{ABE80EFD-8CEE-471E-B724-CD5EC929AD6F}">
      <dgm:prSet/>
      <dgm:spPr/>
      <dgm:t>
        <a:bodyPr/>
        <a:lstStyle/>
        <a:p>
          <a:endParaRPr lang="en-US"/>
        </a:p>
      </dgm:t>
    </dgm:pt>
    <dgm:pt modelId="{FBC66949-2271-494C-9AA6-9F6FD5474959}">
      <dgm:prSet phldrT="[Text]"/>
      <dgm:spPr/>
      <dgm:t>
        <a:bodyPr/>
        <a:lstStyle/>
        <a:p>
          <a:r>
            <a:rPr lang="en-US" dirty="0" smtClean="0"/>
            <a:t>JD/MS Law &amp; Community Health &amp; Health Behavior</a:t>
          </a:r>
          <a:endParaRPr lang="en-US" dirty="0"/>
        </a:p>
      </dgm:t>
    </dgm:pt>
    <dgm:pt modelId="{69504C21-8B1A-4A6D-A87D-C2F299C6A177}" type="parTrans" cxnId="{A9BB6A1D-2079-40F6-856A-7AEEFAE6C9D3}">
      <dgm:prSet/>
      <dgm:spPr/>
      <dgm:t>
        <a:bodyPr/>
        <a:lstStyle/>
        <a:p>
          <a:endParaRPr lang="en-US"/>
        </a:p>
      </dgm:t>
    </dgm:pt>
    <dgm:pt modelId="{A9850D62-DAEB-44C1-A58D-E61B4B5D5BD5}" type="sibTrans" cxnId="{A9BB6A1D-2079-40F6-856A-7AEEFAE6C9D3}">
      <dgm:prSet/>
      <dgm:spPr/>
      <dgm:t>
        <a:bodyPr/>
        <a:lstStyle/>
        <a:p>
          <a:endParaRPr lang="en-US"/>
        </a:p>
      </dgm:t>
    </dgm:pt>
    <dgm:pt modelId="{06515C27-351C-4E86-9638-CED529C045CD}">
      <dgm:prSet phldrT="[Text]"/>
      <dgm:spPr/>
      <dgm:t>
        <a:bodyPr/>
        <a:lstStyle/>
        <a:p>
          <a:r>
            <a:rPr lang="en-US" dirty="0" smtClean="0"/>
            <a:t>BA/MS Law and Athletic Training </a:t>
          </a:r>
        </a:p>
        <a:p>
          <a:r>
            <a:rPr lang="en-US" dirty="0" smtClean="0"/>
            <a:t>3+2</a:t>
          </a:r>
          <a:endParaRPr lang="en-US" dirty="0"/>
        </a:p>
      </dgm:t>
    </dgm:pt>
    <dgm:pt modelId="{AF8F5CCC-9F67-429E-86FD-8C8A218E3FFC}" type="parTrans" cxnId="{7C7BE219-553E-4A7F-B030-741495D9F4CF}">
      <dgm:prSet/>
      <dgm:spPr/>
      <dgm:t>
        <a:bodyPr/>
        <a:lstStyle/>
        <a:p>
          <a:endParaRPr lang="en-US"/>
        </a:p>
      </dgm:t>
    </dgm:pt>
    <dgm:pt modelId="{3708D1BD-F548-4D53-A54B-D2D925EB787D}" type="sibTrans" cxnId="{7C7BE219-553E-4A7F-B030-741495D9F4CF}">
      <dgm:prSet/>
      <dgm:spPr/>
      <dgm:t>
        <a:bodyPr/>
        <a:lstStyle/>
        <a:p>
          <a:endParaRPr lang="en-US"/>
        </a:p>
      </dgm:t>
    </dgm:pt>
    <dgm:pt modelId="{26A0A113-711D-4E8F-8F15-1BC9A3DFAEF7}">
      <dgm:prSet phldrT="[Text]"/>
      <dgm:spPr/>
      <dgm:t>
        <a:bodyPr/>
        <a:lstStyle/>
        <a:p>
          <a:r>
            <a:rPr lang="en-US" dirty="0" smtClean="0"/>
            <a:t>JD/MBA Sports Law &amp; Management</a:t>
          </a:r>
          <a:endParaRPr lang="en-US" dirty="0"/>
        </a:p>
      </dgm:t>
    </dgm:pt>
    <dgm:pt modelId="{DB7456E5-8E31-46EF-92EA-E57C24AE9F13}" type="parTrans" cxnId="{B51745A5-9988-40FA-9B34-C7BE66435A5A}">
      <dgm:prSet/>
      <dgm:spPr/>
      <dgm:t>
        <a:bodyPr/>
        <a:lstStyle/>
        <a:p>
          <a:endParaRPr lang="en-US"/>
        </a:p>
      </dgm:t>
    </dgm:pt>
    <dgm:pt modelId="{557BE350-309E-45B6-8B79-7DB23A862DB3}" type="sibTrans" cxnId="{B51745A5-9988-40FA-9B34-C7BE66435A5A}">
      <dgm:prSet/>
      <dgm:spPr/>
      <dgm:t>
        <a:bodyPr/>
        <a:lstStyle/>
        <a:p>
          <a:endParaRPr lang="en-US"/>
        </a:p>
      </dgm:t>
    </dgm:pt>
    <dgm:pt modelId="{EADD62BF-E93D-40D5-96D1-2AD7785DA96B}" type="pres">
      <dgm:prSet presAssocID="{E7B32324-E447-43F1-868A-3487951B6856}" presName="Name0" presStyleCnt="0">
        <dgm:presLayoutVars>
          <dgm:chMax val="1"/>
          <dgm:chPref val="1"/>
          <dgm:dir/>
          <dgm:animOne val="branch"/>
          <dgm:animLvl val="lvl"/>
        </dgm:presLayoutVars>
      </dgm:prSet>
      <dgm:spPr/>
      <dgm:t>
        <a:bodyPr/>
        <a:lstStyle/>
        <a:p>
          <a:endParaRPr lang="en-US"/>
        </a:p>
      </dgm:t>
    </dgm:pt>
    <dgm:pt modelId="{4FF15926-8541-4954-91BD-AD491C5C8221}" type="pres">
      <dgm:prSet presAssocID="{D2ECD650-BB65-4AB7-8C59-3F0B319CD98C}" presName="Parent" presStyleLbl="node0" presStyleIdx="0" presStyleCnt="1">
        <dgm:presLayoutVars>
          <dgm:chMax val="6"/>
          <dgm:chPref val="6"/>
        </dgm:presLayoutVars>
      </dgm:prSet>
      <dgm:spPr/>
      <dgm:t>
        <a:bodyPr/>
        <a:lstStyle/>
        <a:p>
          <a:endParaRPr lang="en-US"/>
        </a:p>
      </dgm:t>
    </dgm:pt>
    <dgm:pt modelId="{DBF91282-126E-44DC-B1A2-4946033B36B3}" type="pres">
      <dgm:prSet presAssocID="{D63632F7-FDA9-4012-B14C-4900F33A8E4C}" presName="Accent1" presStyleCnt="0"/>
      <dgm:spPr/>
    </dgm:pt>
    <dgm:pt modelId="{0BAD0333-6C55-416D-89B2-41696B9FC8DB}" type="pres">
      <dgm:prSet presAssocID="{D63632F7-FDA9-4012-B14C-4900F33A8E4C}" presName="Accent" presStyleLbl="bgShp" presStyleIdx="0" presStyleCnt="6"/>
      <dgm:spPr/>
    </dgm:pt>
    <dgm:pt modelId="{0A3C1818-A205-40BB-94F1-313CA290DD45}" type="pres">
      <dgm:prSet presAssocID="{D63632F7-FDA9-4012-B14C-4900F33A8E4C}" presName="Child1" presStyleLbl="node1" presStyleIdx="0" presStyleCnt="6">
        <dgm:presLayoutVars>
          <dgm:chMax val="0"/>
          <dgm:chPref val="0"/>
          <dgm:bulletEnabled val="1"/>
        </dgm:presLayoutVars>
      </dgm:prSet>
      <dgm:spPr/>
      <dgm:t>
        <a:bodyPr/>
        <a:lstStyle/>
        <a:p>
          <a:endParaRPr lang="en-US"/>
        </a:p>
      </dgm:t>
    </dgm:pt>
    <dgm:pt modelId="{9E8E8F4C-E1CF-4380-AAA9-F43DF4ECCD04}" type="pres">
      <dgm:prSet presAssocID="{0809929C-71BA-43D0-B710-E17599B5FEAE}" presName="Accent2" presStyleCnt="0"/>
      <dgm:spPr/>
    </dgm:pt>
    <dgm:pt modelId="{67B89175-B0E9-4076-BBD9-53808F8E51DF}" type="pres">
      <dgm:prSet presAssocID="{0809929C-71BA-43D0-B710-E17599B5FEAE}" presName="Accent" presStyleLbl="bgShp" presStyleIdx="1" presStyleCnt="6"/>
      <dgm:spPr/>
    </dgm:pt>
    <dgm:pt modelId="{BE939757-A449-481D-9C0F-ABBFF0B8D97A}" type="pres">
      <dgm:prSet presAssocID="{0809929C-71BA-43D0-B710-E17599B5FEAE}" presName="Child2" presStyleLbl="node1" presStyleIdx="1" presStyleCnt="6">
        <dgm:presLayoutVars>
          <dgm:chMax val="0"/>
          <dgm:chPref val="0"/>
          <dgm:bulletEnabled val="1"/>
        </dgm:presLayoutVars>
      </dgm:prSet>
      <dgm:spPr/>
      <dgm:t>
        <a:bodyPr/>
        <a:lstStyle/>
        <a:p>
          <a:endParaRPr lang="en-US"/>
        </a:p>
      </dgm:t>
    </dgm:pt>
    <dgm:pt modelId="{7631BA90-EBE0-4276-8F12-E765279E7BF9}" type="pres">
      <dgm:prSet presAssocID="{393DC130-8B7B-4B86-BD26-06B5345DCB7D}" presName="Accent3" presStyleCnt="0"/>
      <dgm:spPr/>
    </dgm:pt>
    <dgm:pt modelId="{80AF5A59-E387-427F-9749-D93218FB4DCB}" type="pres">
      <dgm:prSet presAssocID="{393DC130-8B7B-4B86-BD26-06B5345DCB7D}" presName="Accent" presStyleLbl="bgShp" presStyleIdx="2" presStyleCnt="6"/>
      <dgm:spPr/>
    </dgm:pt>
    <dgm:pt modelId="{F540A0E7-FC06-4BC9-9C59-640BEEC69BA1}" type="pres">
      <dgm:prSet presAssocID="{393DC130-8B7B-4B86-BD26-06B5345DCB7D}" presName="Child3" presStyleLbl="node1" presStyleIdx="2" presStyleCnt="6">
        <dgm:presLayoutVars>
          <dgm:chMax val="0"/>
          <dgm:chPref val="0"/>
          <dgm:bulletEnabled val="1"/>
        </dgm:presLayoutVars>
      </dgm:prSet>
      <dgm:spPr/>
      <dgm:t>
        <a:bodyPr/>
        <a:lstStyle/>
        <a:p>
          <a:endParaRPr lang="en-US"/>
        </a:p>
      </dgm:t>
    </dgm:pt>
    <dgm:pt modelId="{5D62BA39-1801-4B08-944D-7D5929290F26}" type="pres">
      <dgm:prSet presAssocID="{FBC66949-2271-494C-9AA6-9F6FD5474959}" presName="Accent4" presStyleCnt="0"/>
      <dgm:spPr/>
    </dgm:pt>
    <dgm:pt modelId="{1B7BBC12-AD2A-4110-AAF6-519EF0BDE72D}" type="pres">
      <dgm:prSet presAssocID="{FBC66949-2271-494C-9AA6-9F6FD5474959}" presName="Accent" presStyleLbl="bgShp" presStyleIdx="3" presStyleCnt="6"/>
      <dgm:spPr/>
    </dgm:pt>
    <dgm:pt modelId="{0E19727E-E79F-44CF-84E6-414BB7757B98}" type="pres">
      <dgm:prSet presAssocID="{FBC66949-2271-494C-9AA6-9F6FD5474959}" presName="Child4" presStyleLbl="node1" presStyleIdx="3" presStyleCnt="6">
        <dgm:presLayoutVars>
          <dgm:chMax val="0"/>
          <dgm:chPref val="0"/>
          <dgm:bulletEnabled val="1"/>
        </dgm:presLayoutVars>
      </dgm:prSet>
      <dgm:spPr/>
      <dgm:t>
        <a:bodyPr/>
        <a:lstStyle/>
        <a:p>
          <a:endParaRPr lang="en-US"/>
        </a:p>
      </dgm:t>
    </dgm:pt>
    <dgm:pt modelId="{AAD80FFB-A873-4720-B9AC-9B9441BA2BBF}" type="pres">
      <dgm:prSet presAssocID="{06515C27-351C-4E86-9638-CED529C045CD}" presName="Accent5" presStyleCnt="0"/>
      <dgm:spPr/>
    </dgm:pt>
    <dgm:pt modelId="{E0E2D8BE-4ED5-481A-8AFF-F47260E8880C}" type="pres">
      <dgm:prSet presAssocID="{06515C27-351C-4E86-9638-CED529C045CD}" presName="Accent" presStyleLbl="bgShp" presStyleIdx="4" presStyleCnt="6"/>
      <dgm:spPr/>
    </dgm:pt>
    <dgm:pt modelId="{AAF19015-BD58-4ECB-AEFE-5B78F70ECAF9}" type="pres">
      <dgm:prSet presAssocID="{06515C27-351C-4E86-9638-CED529C045CD}" presName="Child5" presStyleLbl="node1" presStyleIdx="4" presStyleCnt="6">
        <dgm:presLayoutVars>
          <dgm:chMax val="0"/>
          <dgm:chPref val="0"/>
          <dgm:bulletEnabled val="1"/>
        </dgm:presLayoutVars>
      </dgm:prSet>
      <dgm:spPr/>
      <dgm:t>
        <a:bodyPr/>
        <a:lstStyle/>
        <a:p>
          <a:endParaRPr lang="en-US"/>
        </a:p>
      </dgm:t>
    </dgm:pt>
    <dgm:pt modelId="{0068DD55-8EE2-4F2F-B246-B7DA946C009A}" type="pres">
      <dgm:prSet presAssocID="{26A0A113-711D-4E8F-8F15-1BC9A3DFAEF7}" presName="Accent6" presStyleCnt="0"/>
      <dgm:spPr/>
    </dgm:pt>
    <dgm:pt modelId="{C78A5372-B3D2-4C28-80B0-A86E21858C7E}" type="pres">
      <dgm:prSet presAssocID="{26A0A113-711D-4E8F-8F15-1BC9A3DFAEF7}" presName="Accent" presStyleLbl="bgShp" presStyleIdx="5" presStyleCnt="6"/>
      <dgm:spPr/>
    </dgm:pt>
    <dgm:pt modelId="{3D31BDBD-E6D1-4BCC-92D7-12B7621F2CEC}" type="pres">
      <dgm:prSet presAssocID="{26A0A113-711D-4E8F-8F15-1BC9A3DFAEF7}" presName="Child6" presStyleLbl="node1" presStyleIdx="5" presStyleCnt="6">
        <dgm:presLayoutVars>
          <dgm:chMax val="0"/>
          <dgm:chPref val="0"/>
          <dgm:bulletEnabled val="1"/>
        </dgm:presLayoutVars>
      </dgm:prSet>
      <dgm:spPr/>
      <dgm:t>
        <a:bodyPr/>
        <a:lstStyle/>
        <a:p>
          <a:endParaRPr lang="en-US"/>
        </a:p>
      </dgm:t>
    </dgm:pt>
  </dgm:ptLst>
  <dgm:cxnLst>
    <dgm:cxn modelId="{A752EBF6-07BA-488A-B9EC-DC91EF545C35}" type="presOf" srcId="{26A0A113-711D-4E8F-8F15-1BC9A3DFAEF7}" destId="{3D31BDBD-E6D1-4BCC-92D7-12B7621F2CEC}" srcOrd="0" destOrd="0" presId="urn:microsoft.com/office/officeart/2011/layout/HexagonRadial"/>
    <dgm:cxn modelId="{356DF6B1-5BE8-4D94-B455-F054D273028A}" type="presOf" srcId="{D63632F7-FDA9-4012-B14C-4900F33A8E4C}" destId="{0A3C1818-A205-40BB-94F1-313CA290DD45}" srcOrd="0" destOrd="0" presId="urn:microsoft.com/office/officeart/2011/layout/HexagonRadial"/>
    <dgm:cxn modelId="{9D781FEF-63DE-4DCD-AE49-226A9D7B708A}" type="presOf" srcId="{0809929C-71BA-43D0-B710-E17599B5FEAE}" destId="{BE939757-A449-481D-9C0F-ABBFF0B8D97A}" srcOrd="0" destOrd="0" presId="urn:microsoft.com/office/officeart/2011/layout/HexagonRadial"/>
    <dgm:cxn modelId="{8DCEF90B-2709-4CD5-8EBA-E13C9C0CCAAC}" type="presOf" srcId="{D2ECD650-BB65-4AB7-8C59-3F0B319CD98C}" destId="{4FF15926-8541-4954-91BD-AD491C5C8221}" srcOrd="0" destOrd="0" presId="urn:microsoft.com/office/officeart/2011/layout/HexagonRadial"/>
    <dgm:cxn modelId="{AD0A8019-9AAC-4269-A686-6DDF0F6E4E27}" type="presOf" srcId="{E7B32324-E447-43F1-868A-3487951B6856}" destId="{EADD62BF-E93D-40D5-96D1-2AD7785DA96B}" srcOrd="0" destOrd="0" presId="urn:microsoft.com/office/officeart/2011/layout/HexagonRadial"/>
    <dgm:cxn modelId="{7C7BE219-553E-4A7F-B030-741495D9F4CF}" srcId="{D2ECD650-BB65-4AB7-8C59-3F0B319CD98C}" destId="{06515C27-351C-4E86-9638-CED529C045CD}" srcOrd="4" destOrd="0" parTransId="{AF8F5CCC-9F67-429E-86FD-8C8A218E3FFC}" sibTransId="{3708D1BD-F548-4D53-A54B-D2D925EB787D}"/>
    <dgm:cxn modelId="{30B2CCE6-7BF5-4CDC-9F0F-A732328FF04D}" type="presOf" srcId="{06515C27-351C-4E86-9638-CED529C045CD}" destId="{AAF19015-BD58-4ECB-AEFE-5B78F70ECAF9}" srcOrd="0" destOrd="0" presId="urn:microsoft.com/office/officeart/2011/layout/HexagonRadial"/>
    <dgm:cxn modelId="{E2984447-C527-43CB-9394-1ADB744BA2E0}" srcId="{D2ECD650-BB65-4AB7-8C59-3F0B319CD98C}" destId="{0809929C-71BA-43D0-B710-E17599B5FEAE}" srcOrd="1" destOrd="0" parTransId="{F6BCCEEA-274E-402E-8CDA-6C8F7E4F711D}" sibTransId="{8D699AE2-FB6E-4BC0-B9D0-FCD7D50CD92B}"/>
    <dgm:cxn modelId="{BB0366EF-575F-4A45-8440-F9670D6068D0}" type="presOf" srcId="{FBC66949-2271-494C-9AA6-9F6FD5474959}" destId="{0E19727E-E79F-44CF-84E6-414BB7757B98}" srcOrd="0" destOrd="0" presId="urn:microsoft.com/office/officeart/2011/layout/HexagonRadial"/>
    <dgm:cxn modelId="{88F81D0A-695F-419C-86E8-DD2321B2C527}" srcId="{E7B32324-E447-43F1-868A-3487951B6856}" destId="{D2ECD650-BB65-4AB7-8C59-3F0B319CD98C}" srcOrd="0" destOrd="0" parTransId="{B83DFD95-C370-4E38-914C-8CF4F3DD5F1A}" sibTransId="{6881EE96-0E3B-4228-8F73-D8FB7E84E78F}"/>
    <dgm:cxn modelId="{43EF6F5F-0864-4629-A414-68403A4C17B3}" srcId="{D2ECD650-BB65-4AB7-8C59-3F0B319CD98C}" destId="{D63632F7-FDA9-4012-B14C-4900F33A8E4C}" srcOrd="0" destOrd="0" parTransId="{61433317-BCC4-4815-BCE2-25032A00C27D}" sibTransId="{99740A90-4488-4B24-9D7F-C8D267216551}"/>
    <dgm:cxn modelId="{FE25CECD-8B9F-4A75-BE87-03682735A4E6}" type="presOf" srcId="{393DC130-8B7B-4B86-BD26-06B5345DCB7D}" destId="{F540A0E7-FC06-4BC9-9C59-640BEEC69BA1}" srcOrd="0" destOrd="0" presId="urn:microsoft.com/office/officeart/2011/layout/HexagonRadial"/>
    <dgm:cxn modelId="{A9BB6A1D-2079-40F6-856A-7AEEFAE6C9D3}" srcId="{D2ECD650-BB65-4AB7-8C59-3F0B319CD98C}" destId="{FBC66949-2271-494C-9AA6-9F6FD5474959}" srcOrd="3" destOrd="0" parTransId="{69504C21-8B1A-4A6D-A87D-C2F299C6A177}" sibTransId="{A9850D62-DAEB-44C1-A58D-E61B4B5D5BD5}"/>
    <dgm:cxn modelId="{ABE80EFD-8CEE-471E-B724-CD5EC929AD6F}" srcId="{D2ECD650-BB65-4AB7-8C59-3F0B319CD98C}" destId="{393DC130-8B7B-4B86-BD26-06B5345DCB7D}" srcOrd="2" destOrd="0" parTransId="{C941F474-7813-41EE-BB04-0560655D2C26}" sibTransId="{B2571A2E-822E-4BFB-BA7F-E9A4D4439E59}"/>
    <dgm:cxn modelId="{B51745A5-9988-40FA-9B34-C7BE66435A5A}" srcId="{D2ECD650-BB65-4AB7-8C59-3F0B319CD98C}" destId="{26A0A113-711D-4E8F-8F15-1BC9A3DFAEF7}" srcOrd="5" destOrd="0" parTransId="{DB7456E5-8E31-46EF-92EA-E57C24AE9F13}" sibTransId="{557BE350-309E-45B6-8B79-7DB23A862DB3}"/>
    <dgm:cxn modelId="{7A1DB531-8ABD-4CD1-8096-DC00379BF8AA}" type="presParOf" srcId="{EADD62BF-E93D-40D5-96D1-2AD7785DA96B}" destId="{4FF15926-8541-4954-91BD-AD491C5C8221}" srcOrd="0" destOrd="0" presId="urn:microsoft.com/office/officeart/2011/layout/HexagonRadial"/>
    <dgm:cxn modelId="{8F69FCEB-4B8C-4CE6-8DA4-B58155AC554D}" type="presParOf" srcId="{EADD62BF-E93D-40D5-96D1-2AD7785DA96B}" destId="{DBF91282-126E-44DC-B1A2-4946033B36B3}" srcOrd="1" destOrd="0" presId="urn:microsoft.com/office/officeart/2011/layout/HexagonRadial"/>
    <dgm:cxn modelId="{3B2E0F7A-FB76-474B-BEC5-7C668A3C7E0C}" type="presParOf" srcId="{DBF91282-126E-44DC-B1A2-4946033B36B3}" destId="{0BAD0333-6C55-416D-89B2-41696B9FC8DB}" srcOrd="0" destOrd="0" presId="urn:microsoft.com/office/officeart/2011/layout/HexagonRadial"/>
    <dgm:cxn modelId="{9726A16F-AB0E-47FF-8504-E374FBB70467}" type="presParOf" srcId="{EADD62BF-E93D-40D5-96D1-2AD7785DA96B}" destId="{0A3C1818-A205-40BB-94F1-313CA290DD45}" srcOrd="2" destOrd="0" presId="urn:microsoft.com/office/officeart/2011/layout/HexagonRadial"/>
    <dgm:cxn modelId="{483131DE-C68E-4644-9D86-9AC88D4FAD76}" type="presParOf" srcId="{EADD62BF-E93D-40D5-96D1-2AD7785DA96B}" destId="{9E8E8F4C-E1CF-4380-AAA9-F43DF4ECCD04}" srcOrd="3" destOrd="0" presId="urn:microsoft.com/office/officeart/2011/layout/HexagonRadial"/>
    <dgm:cxn modelId="{6CC1006E-9ED0-4FC1-8CAA-51303A163807}" type="presParOf" srcId="{9E8E8F4C-E1CF-4380-AAA9-F43DF4ECCD04}" destId="{67B89175-B0E9-4076-BBD9-53808F8E51DF}" srcOrd="0" destOrd="0" presId="urn:microsoft.com/office/officeart/2011/layout/HexagonRadial"/>
    <dgm:cxn modelId="{4F56E03C-DAE2-4049-A6D0-42D09D1FFAC0}" type="presParOf" srcId="{EADD62BF-E93D-40D5-96D1-2AD7785DA96B}" destId="{BE939757-A449-481D-9C0F-ABBFF0B8D97A}" srcOrd="4" destOrd="0" presId="urn:microsoft.com/office/officeart/2011/layout/HexagonRadial"/>
    <dgm:cxn modelId="{34565EF1-206A-4243-970A-A87EB899CFDD}" type="presParOf" srcId="{EADD62BF-E93D-40D5-96D1-2AD7785DA96B}" destId="{7631BA90-EBE0-4276-8F12-E765279E7BF9}" srcOrd="5" destOrd="0" presId="urn:microsoft.com/office/officeart/2011/layout/HexagonRadial"/>
    <dgm:cxn modelId="{947970F3-F5EA-4C69-BE5C-CE033E243572}" type="presParOf" srcId="{7631BA90-EBE0-4276-8F12-E765279E7BF9}" destId="{80AF5A59-E387-427F-9749-D93218FB4DCB}" srcOrd="0" destOrd="0" presId="urn:microsoft.com/office/officeart/2011/layout/HexagonRadial"/>
    <dgm:cxn modelId="{CB64A605-A092-48C6-B7AE-8D782557F445}" type="presParOf" srcId="{EADD62BF-E93D-40D5-96D1-2AD7785DA96B}" destId="{F540A0E7-FC06-4BC9-9C59-640BEEC69BA1}" srcOrd="6" destOrd="0" presId="urn:microsoft.com/office/officeart/2011/layout/HexagonRadial"/>
    <dgm:cxn modelId="{B935BD06-BDF5-4065-B10D-9239C9B3157D}" type="presParOf" srcId="{EADD62BF-E93D-40D5-96D1-2AD7785DA96B}" destId="{5D62BA39-1801-4B08-944D-7D5929290F26}" srcOrd="7" destOrd="0" presId="urn:microsoft.com/office/officeart/2011/layout/HexagonRadial"/>
    <dgm:cxn modelId="{41A20D1C-5147-402E-9AEF-0D80930D501C}" type="presParOf" srcId="{5D62BA39-1801-4B08-944D-7D5929290F26}" destId="{1B7BBC12-AD2A-4110-AAF6-519EF0BDE72D}" srcOrd="0" destOrd="0" presId="urn:microsoft.com/office/officeart/2011/layout/HexagonRadial"/>
    <dgm:cxn modelId="{56976828-52A6-4606-9087-FA852B0CEC6F}" type="presParOf" srcId="{EADD62BF-E93D-40D5-96D1-2AD7785DA96B}" destId="{0E19727E-E79F-44CF-84E6-414BB7757B98}" srcOrd="8" destOrd="0" presId="urn:microsoft.com/office/officeart/2011/layout/HexagonRadial"/>
    <dgm:cxn modelId="{AEC07BC1-051B-475B-909E-8270D21DD48B}" type="presParOf" srcId="{EADD62BF-E93D-40D5-96D1-2AD7785DA96B}" destId="{AAD80FFB-A873-4720-B9AC-9B9441BA2BBF}" srcOrd="9" destOrd="0" presId="urn:microsoft.com/office/officeart/2011/layout/HexagonRadial"/>
    <dgm:cxn modelId="{9101DFCA-5880-487B-A860-1D34E1D15E3E}" type="presParOf" srcId="{AAD80FFB-A873-4720-B9AC-9B9441BA2BBF}" destId="{E0E2D8BE-4ED5-481A-8AFF-F47260E8880C}" srcOrd="0" destOrd="0" presId="urn:microsoft.com/office/officeart/2011/layout/HexagonRadial"/>
    <dgm:cxn modelId="{AAADE0E5-F7A2-4963-9441-8A715EBC1B8B}" type="presParOf" srcId="{EADD62BF-E93D-40D5-96D1-2AD7785DA96B}" destId="{AAF19015-BD58-4ECB-AEFE-5B78F70ECAF9}" srcOrd="10" destOrd="0" presId="urn:microsoft.com/office/officeart/2011/layout/HexagonRadial"/>
    <dgm:cxn modelId="{4EA40C7E-531C-4A4F-AA72-59CEAE555AC5}" type="presParOf" srcId="{EADD62BF-E93D-40D5-96D1-2AD7785DA96B}" destId="{0068DD55-8EE2-4F2F-B246-B7DA946C009A}" srcOrd="11" destOrd="0" presId="urn:microsoft.com/office/officeart/2011/layout/HexagonRadial"/>
    <dgm:cxn modelId="{9641D5D4-D562-48B6-8460-65A25255B0C4}" type="presParOf" srcId="{0068DD55-8EE2-4F2F-B246-B7DA946C009A}" destId="{C78A5372-B3D2-4C28-80B0-A86E21858C7E}" srcOrd="0" destOrd="0" presId="urn:microsoft.com/office/officeart/2011/layout/HexagonRadial"/>
    <dgm:cxn modelId="{45A7EA20-1531-4315-A9BC-671205399EB7}" type="presParOf" srcId="{EADD62BF-E93D-40D5-96D1-2AD7785DA96B}" destId="{3D31BDBD-E6D1-4BCC-92D7-12B7621F2CE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DB219F-124C-4DA1-B501-12426E06048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F4E263F0-6DD8-43A2-B16E-BBE107730458}">
      <dgm:prSet phldrT="[Text]" custT="1"/>
      <dgm:spPr/>
      <dgm:t>
        <a:bodyPr/>
        <a:lstStyle/>
        <a:p>
          <a:r>
            <a:rPr lang="en-US" sz="1100" dirty="0" smtClean="0"/>
            <a:t>Law</a:t>
          </a:r>
          <a:endParaRPr lang="en-US" sz="1100" dirty="0"/>
        </a:p>
      </dgm:t>
    </dgm:pt>
    <dgm:pt modelId="{9DC2692F-32B6-4996-AD51-BBCC57E11890}" type="parTrans" cxnId="{829D530D-76DE-4587-BD35-2BF66A317380}">
      <dgm:prSet/>
      <dgm:spPr/>
      <dgm:t>
        <a:bodyPr/>
        <a:lstStyle/>
        <a:p>
          <a:endParaRPr lang="en-US"/>
        </a:p>
      </dgm:t>
    </dgm:pt>
    <dgm:pt modelId="{49B3F7B0-6D12-4E2E-9134-2EB3BAF4E448}" type="sibTrans" cxnId="{829D530D-76DE-4587-BD35-2BF66A317380}">
      <dgm:prSet/>
      <dgm:spPr/>
      <dgm:t>
        <a:bodyPr/>
        <a:lstStyle/>
        <a:p>
          <a:endParaRPr lang="en-US"/>
        </a:p>
      </dgm:t>
    </dgm:pt>
    <dgm:pt modelId="{210C8E20-BAA4-4E3A-AE7A-41C24D6BD6B7}">
      <dgm:prSet phldrT="[Text]" custT="1"/>
      <dgm:spPr/>
      <dgm:t>
        <a:bodyPr/>
        <a:lstStyle/>
        <a:p>
          <a:r>
            <a:rPr lang="en-US" sz="1000" dirty="0" smtClean="0"/>
            <a:t>Medicine</a:t>
          </a:r>
          <a:endParaRPr lang="en-US" sz="1000" dirty="0"/>
        </a:p>
      </dgm:t>
    </dgm:pt>
    <dgm:pt modelId="{D193639D-9184-4B28-B2AA-8DE48931D1A6}" type="parTrans" cxnId="{4853C59C-9D62-4DE4-BABA-EC6B57E6D7AA}">
      <dgm:prSet/>
      <dgm:spPr/>
      <dgm:t>
        <a:bodyPr/>
        <a:lstStyle/>
        <a:p>
          <a:endParaRPr lang="en-US" dirty="0"/>
        </a:p>
      </dgm:t>
    </dgm:pt>
    <dgm:pt modelId="{31E3D559-C060-4B68-B495-7D23BA3C7B29}" type="sibTrans" cxnId="{4853C59C-9D62-4DE4-BABA-EC6B57E6D7AA}">
      <dgm:prSet/>
      <dgm:spPr/>
      <dgm:t>
        <a:bodyPr/>
        <a:lstStyle/>
        <a:p>
          <a:endParaRPr lang="en-US"/>
        </a:p>
      </dgm:t>
    </dgm:pt>
    <dgm:pt modelId="{9008FA97-41F3-482C-AE37-6D213BCCC7FB}">
      <dgm:prSet phldrT="[Text]" custT="1"/>
      <dgm:spPr/>
      <dgm:t>
        <a:bodyPr/>
        <a:lstStyle/>
        <a:p>
          <a:r>
            <a:rPr lang="en-US" sz="1000" dirty="0" smtClean="0"/>
            <a:t>Public Health</a:t>
          </a:r>
          <a:endParaRPr lang="en-US" sz="1000" dirty="0"/>
        </a:p>
      </dgm:t>
    </dgm:pt>
    <dgm:pt modelId="{A2D5B722-5560-4747-9D1E-0D9F050BF651}" type="parTrans" cxnId="{1874FF8A-8493-40DF-9884-D3BFB16BC82C}">
      <dgm:prSet/>
      <dgm:spPr/>
      <dgm:t>
        <a:bodyPr/>
        <a:lstStyle/>
        <a:p>
          <a:endParaRPr lang="en-US" dirty="0"/>
        </a:p>
      </dgm:t>
    </dgm:pt>
    <dgm:pt modelId="{7802606C-127E-4AE3-9607-E7B3027210B2}" type="sibTrans" cxnId="{1874FF8A-8493-40DF-9884-D3BFB16BC82C}">
      <dgm:prSet/>
      <dgm:spPr/>
      <dgm:t>
        <a:bodyPr/>
        <a:lstStyle/>
        <a:p>
          <a:endParaRPr lang="en-US"/>
        </a:p>
      </dgm:t>
    </dgm:pt>
    <dgm:pt modelId="{D436AEAF-74DD-4A9A-856F-5F2FE457F154}">
      <dgm:prSet phldrT="[Text]" custT="1"/>
      <dgm:spPr/>
      <dgm:t>
        <a:bodyPr lIns="0" rIns="0"/>
        <a:lstStyle/>
        <a:p>
          <a:r>
            <a:rPr lang="en-US" sz="900" dirty="0" smtClean="0"/>
            <a:t>Management</a:t>
          </a:r>
          <a:endParaRPr lang="en-US" sz="900" dirty="0"/>
        </a:p>
      </dgm:t>
    </dgm:pt>
    <dgm:pt modelId="{7775F62B-9840-4D30-9D6B-E9B88CE7335E}" type="parTrans" cxnId="{6BE43A61-BC89-45DA-9DFE-573D24348D9D}">
      <dgm:prSet/>
      <dgm:spPr/>
      <dgm:t>
        <a:bodyPr/>
        <a:lstStyle/>
        <a:p>
          <a:endParaRPr lang="en-US" dirty="0"/>
        </a:p>
      </dgm:t>
    </dgm:pt>
    <dgm:pt modelId="{DA3270D0-DF0F-411F-A843-502A82565E24}" type="sibTrans" cxnId="{6BE43A61-BC89-45DA-9DFE-573D24348D9D}">
      <dgm:prSet/>
      <dgm:spPr/>
      <dgm:t>
        <a:bodyPr/>
        <a:lstStyle/>
        <a:p>
          <a:endParaRPr lang="en-US"/>
        </a:p>
      </dgm:t>
    </dgm:pt>
    <dgm:pt modelId="{E30C15A8-F6B7-40CB-AFBB-9030CE8F9C51}">
      <dgm:prSet phldrT="[Text]" custT="1"/>
      <dgm:spPr/>
      <dgm:t>
        <a:bodyPr/>
        <a:lstStyle/>
        <a:p>
          <a:r>
            <a:rPr lang="en-US" sz="1000" dirty="0" smtClean="0"/>
            <a:t>Education</a:t>
          </a:r>
          <a:endParaRPr lang="en-US" sz="1000" dirty="0"/>
        </a:p>
      </dgm:t>
    </dgm:pt>
    <dgm:pt modelId="{32C51C1B-012C-44AF-9AD9-9920E26AEB00}" type="parTrans" cxnId="{325C3317-CCB9-4BB2-8898-D29A84A20CDD}">
      <dgm:prSet/>
      <dgm:spPr/>
      <dgm:t>
        <a:bodyPr/>
        <a:lstStyle/>
        <a:p>
          <a:endParaRPr lang="en-US" dirty="0"/>
        </a:p>
      </dgm:t>
    </dgm:pt>
    <dgm:pt modelId="{ED067FCD-2780-46DC-A604-B6BB73DBAB16}" type="sibTrans" cxnId="{325C3317-CCB9-4BB2-8898-D29A84A20CDD}">
      <dgm:prSet/>
      <dgm:spPr/>
      <dgm:t>
        <a:bodyPr/>
        <a:lstStyle/>
        <a:p>
          <a:endParaRPr lang="en-US"/>
        </a:p>
      </dgm:t>
    </dgm:pt>
    <dgm:pt modelId="{7FBC60B0-E42B-4F38-9ABC-7A281BD0C026}">
      <dgm:prSet phldrT="[Text]" custT="1"/>
      <dgm:spPr/>
      <dgm:t>
        <a:bodyPr/>
        <a:lstStyle/>
        <a:p>
          <a:r>
            <a:rPr lang="en-US" sz="1000" dirty="0" smtClean="0"/>
            <a:t>Division of Athletics</a:t>
          </a:r>
          <a:endParaRPr lang="en-US" sz="1000" dirty="0"/>
        </a:p>
      </dgm:t>
    </dgm:pt>
    <dgm:pt modelId="{4B1AB64B-63C8-4D1E-BBC8-C481F3F59AD1}" type="parTrans" cxnId="{2ED4E8D7-CBD0-47D8-84BD-2DA65E3FC14B}">
      <dgm:prSet/>
      <dgm:spPr/>
      <dgm:t>
        <a:bodyPr/>
        <a:lstStyle/>
        <a:p>
          <a:endParaRPr lang="en-US" dirty="0"/>
        </a:p>
      </dgm:t>
    </dgm:pt>
    <dgm:pt modelId="{15930143-4503-43EE-8C62-8C1FA5957D09}" type="sibTrans" cxnId="{2ED4E8D7-CBD0-47D8-84BD-2DA65E3FC14B}">
      <dgm:prSet/>
      <dgm:spPr/>
      <dgm:t>
        <a:bodyPr/>
        <a:lstStyle/>
        <a:p>
          <a:endParaRPr lang="en-US"/>
        </a:p>
      </dgm:t>
    </dgm:pt>
    <dgm:pt modelId="{259A528A-DEA6-458E-BD8F-7D6CABF9488C}" type="pres">
      <dgm:prSet presAssocID="{58DB219F-124C-4DA1-B501-12426E060480}" presName="cycle" presStyleCnt="0">
        <dgm:presLayoutVars>
          <dgm:chMax val="1"/>
          <dgm:dir/>
          <dgm:animLvl val="ctr"/>
          <dgm:resizeHandles val="exact"/>
        </dgm:presLayoutVars>
      </dgm:prSet>
      <dgm:spPr/>
      <dgm:t>
        <a:bodyPr/>
        <a:lstStyle/>
        <a:p>
          <a:endParaRPr lang="en-US"/>
        </a:p>
      </dgm:t>
    </dgm:pt>
    <dgm:pt modelId="{CDA88D67-9286-4FE0-8F7A-F8CD3ED264BE}" type="pres">
      <dgm:prSet presAssocID="{F4E263F0-6DD8-43A2-B16E-BBE107730458}" presName="centerShape" presStyleLbl="node0" presStyleIdx="0" presStyleCnt="1"/>
      <dgm:spPr/>
      <dgm:t>
        <a:bodyPr/>
        <a:lstStyle/>
        <a:p>
          <a:endParaRPr lang="en-US"/>
        </a:p>
      </dgm:t>
    </dgm:pt>
    <dgm:pt modelId="{DABC0613-528E-4ECD-A55F-6013FC25A56C}" type="pres">
      <dgm:prSet presAssocID="{32C51C1B-012C-44AF-9AD9-9920E26AEB00}" presName="Name9" presStyleLbl="parChTrans1D2" presStyleIdx="0" presStyleCnt="5"/>
      <dgm:spPr/>
      <dgm:t>
        <a:bodyPr/>
        <a:lstStyle/>
        <a:p>
          <a:endParaRPr lang="en-US"/>
        </a:p>
      </dgm:t>
    </dgm:pt>
    <dgm:pt modelId="{4AF481E0-6309-472F-9DEB-BDA525941B50}" type="pres">
      <dgm:prSet presAssocID="{32C51C1B-012C-44AF-9AD9-9920E26AEB00}" presName="connTx" presStyleLbl="parChTrans1D2" presStyleIdx="0" presStyleCnt="5"/>
      <dgm:spPr/>
      <dgm:t>
        <a:bodyPr/>
        <a:lstStyle/>
        <a:p>
          <a:endParaRPr lang="en-US"/>
        </a:p>
      </dgm:t>
    </dgm:pt>
    <dgm:pt modelId="{88513CC3-D167-4138-AB0E-CFD3D36B6A83}" type="pres">
      <dgm:prSet presAssocID="{E30C15A8-F6B7-40CB-AFBB-9030CE8F9C51}" presName="node" presStyleLbl="node1" presStyleIdx="0" presStyleCnt="5">
        <dgm:presLayoutVars>
          <dgm:bulletEnabled val="1"/>
        </dgm:presLayoutVars>
      </dgm:prSet>
      <dgm:spPr/>
      <dgm:t>
        <a:bodyPr/>
        <a:lstStyle/>
        <a:p>
          <a:endParaRPr lang="en-US"/>
        </a:p>
      </dgm:t>
    </dgm:pt>
    <dgm:pt modelId="{4CCAD781-867A-45F9-8FDF-C421EB131AAD}" type="pres">
      <dgm:prSet presAssocID="{7775F62B-9840-4D30-9D6B-E9B88CE7335E}" presName="Name9" presStyleLbl="parChTrans1D2" presStyleIdx="1" presStyleCnt="5"/>
      <dgm:spPr/>
      <dgm:t>
        <a:bodyPr/>
        <a:lstStyle/>
        <a:p>
          <a:endParaRPr lang="en-US"/>
        </a:p>
      </dgm:t>
    </dgm:pt>
    <dgm:pt modelId="{CE0AE95A-EF5B-4499-A8D2-607189DE5B80}" type="pres">
      <dgm:prSet presAssocID="{7775F62B-9840-4D30-9D6B-E9B88CE7335E}" presName="connTx" presStyleLbl="parChTrans1D2" presStyleIdx="1" presStyleCnt="5"/>
      <dgm:spPr/>
      <dgm:t>
        <a:bodyPr/>
        <a:lstStyle/>
        <a:p>
          <a:endParaRPr lang="en-US"/>
        </a:p>
      </dgm:t>
    </dgm:pt>
    <dgm:pt modelId="{435A8CC2-3438-460B-852F-45C21AD99269}" type="pres">
      <dgm:prSet presAssocID="{D436AEAF-74DD-4A9A-856F-5F2FE457F154}" presName="node" presStyleLbl="node1" presStyleIdx="1" presStyleCnt="5" custScaleX="112840" custScaleY="104410">
        <dgm:presLayoutVars>
          <dgm:bulletEnabled val="1"/>
        </dgm:presLayoutVars>
      </dgm:prSet>
      <dgm:spPr/>
      <dgm:t>
        <a:bodyPr/>
        <a:lstStyle/>
        <a:p>
          <a:endParaRPr lang="en-US"/>
        </a:p>
      </dgm:t>
    </dgm:pt>
    <dgm:pt modelId="{95192838-48B8-4F9C-8B0F-69809F3120A8}" type="pres">
      <dgm:prSet presAssocID="{D193639D-9184-4B28-B2AA-8DE48931D1A6}" presName="Name9" presStyleLbl="parChTrans1D2" presStyleIdx="2" presStyleCnt="5"/>
      <dgm:spPr/>
      <dgm:t>
        <a:bodyPr/>
        <a:lstStyle/>
        <a:p>
          <a:endParaRPr lang="en-US"/>
        </a:p>
      </dgm:t>
    </dgm:pt>
    <dgm:pt modelId="{6AC262E5-204B-45F0-8C50-31BBE71B56C3}" type="pres">
      <dgm:prSet presAssocID="{D193639D-9184-4B28-B2AA-8DE48931D1A6}" presName="connTx" presStyleLbl="parChTrans1D2" presStyleIdx="2" presStyleCnt="5"/>
      <dgm:spPr/>
      <dgm:t>
        <a:bodyPr/>
        <a:lstStyle/>
        <a:p>
          <a:endParaRPr lang="en-US"/>
        </a:p>
      </dgm:t>
    </dgm:pt>
    <dgm:pt modelId="{F8C2FABE-7B90-4594-9D11-1F5995C99FC6}" type="pres">
      <dgm:prSet presAssocID="{210C8E20-BAA4-4E3A-AE7A-41C24D6BD6B7}" presName="node" presStyleLbl="node1" presStyleIdx="2" presStyleCnt="5">
        <dgm:presLayoutVars>
          <dgm:bulletEnabled val="1"/>
        </dgm:presLayoutVars>
      </dgm:prSet>
      <dgm:spPr/>
      <dgm:t>
        <a:bodyPr/>
        <a:lstStyle/>
        <a:p>
          <a:endParaRPr lang="en-US"/>
        </a:p>
      </dgm:t>
    </dgm:pt>
    <dgm:pt modelId="{D2F6BE04-6C43-4914-9B16-9B7BCC801E5F}" type="pres">
      <dgm:prSet presAssocID="{A2D5B722-5560-4747-9D1E-0D9F050BF651}" presName="Name9" presStyleLbl="parChTrans1D2" presStyleIdx="3" presStyleCnt="5"/>
      <dgm:spPr/>
      <dgm:t>
        <a:bodyPr/>
        <a:lstStyle/>
        <a:p>
          <a:endParaRPr lang="en-US"/>
        </a:p>
      </dgm:t>
    </dgm:pt>
    <dgm:pt modelId="{0C3A713C-C9F0-4ECD-87A9-64961B3AF3A1}" type="pres">
      <dgm:prSet presAssocID="{A2D5B722-5560-4747-9D1E-0D9F050BF651}" presName="connTx" presStyleLbl="parChTrans1D2" presStyleIdx="3" presStyleCnt="5"/>
      <dgm:spPr/>
      <dgm:t>
        <a:bodyPr/>
        <a:lstStyle/>
        <a:p>
          <a:endParaRPr lang="en-US"/>
        </a:p>
      </dgm:t>
    </dgm:pt>
    <dgm:pt modelId="{FDD5FFA9-4A9E-4207-9C58-F30E76073CE5}" type="pres">
      <dgm:prSet presAssocID="{9008FA97-41F3-482C-AE37-6D213BCCC7FB}" presName="node" presStyleLbl="node1" presStyleIdx="3" presStyleCnt="5">
        <dgm:presLayoutVars>
          <dgm:bulletEnabled val="1"/>
        </dgm:presLayoutVars>
      </dgm:prSet>
      <dgm:spPr/>
      <dgm:t>
        <a:bodyPr/>
        <a:lstStyle/>
        <a:p>
          <a:endParaRPr lang="en-US"/>
        </a:p>
      </dgm:t>
    </dgm:pt>
    <dgm:pt modelId="{81B7387B-0A4C-4CFF-901F-1376EBE2BCB2}" type="pres">
      <dgm:prSet presAssocID="{4B1AB64B-63C8-4D1E-BBC8-C481F3F59AD1}" presName="Name9" presStyleLbl="parChTrans1D2" presStyleIdx="4" presStyleCnt="5"/>
      <dgm:spPr/>
      <dgm:t>
        <a:bodyPr/>
        <a:lstStyle/>
        <a:p>
          <a:endParaRPr lang="en-US"/>
        </a:p>
      </dgm:t>
    </dgm:pt>
    <dgm:pt modelId="{30B3CAFB-335B-4302-920F-731DFA734D64}" type="pres">
      <dgm:prSet presAssocID="{4B1AB64B-63C8-4D1E-BBC8-C481F3F59AD1}" presName="connTx" presStyleLbl="parChTrans1D2" presStyleIdx="4" presStyleCnt="5"/>
      <dgm:spPr/>
      <dgm:t>
        <a:bodyPr/>
        <a:lstStyle/>
        <a:p>
          <a:endParaRPr lang="en-US"/>
        </a:p>
      </dgm:t>
    </dgm:pt>
    <dgm:pt modelId="{6203B553-B49D-4E12-82CF-1CE23B4533A5}" type="pres">
      <dgm:prSet presAssocID="{7FBC60B0-E42B-4F38-9ABC-7A281BD0C026}" presName="node" presStyleLbl="node1" presStyleIdx="4" presStyleCnt="5">
        <dgm:presLayoutVars>
          <dgm:bulletEnabled val="1"/>
        </dgm:presLayoutVars>
      </dgm:prSet>
      <dgm:spPr/>
      <dgm:t>
        <a:bodyPr/>
        <a:lstStyle/>
        <a:p>
          <a:endParaRPr lang="en-US"/>
        </a:p>
      </dgm:t>
    </dgm:pt>
  </dgm:ptLst>
  <dgm:cxnLst>
    <dgm:cxn modelId="{FB122958-54B2-43D1-8AD9-5B28DC8B94F5}" type="presOf" srcId="{D436AEAF-74DD-4A9A-856F-5F2FE457F154}" destId="{435A8CC2-3438-460B-852F-45C21AD99269}" srcOrd="0" destOrd="0" presId="urn:microsoft.com/office/officeart/2005/8/layout/radial1"/>
    <dgm:cxn modelId="{FFBD1124-5F1F-4C6B-9AAB-8957F8545561}" type="presOf" srcId="{9008FA97-41F3-482C-AE37-6D213BCCC7FB}" destId="{FDD5FFA9-4A9E-4207-9C58-F30E76073CE5}" srcOrd="0" destOrd="0" presId="urn:microsoft.com/office/officeart/2005/8/layout/radial1"/>
    <dgm:cxn modelId="{421201FB-F0D2-4665-8622-EAFFDD6312D5}" type="presOf" srcId="{32C51C1B-012C-44AF-9AD9-9920E26AEB00}" destId="{4AF481E0-6309-472F-9DEB-BDA525941B50}" srcOrd="1" destOrd="0" presId="urn:microsoft.com/office/officeart/2005/8/layout/radial1"/>
    <dgm:cxn modelId="{CEA35BF0-0E5B-43F3-9F84-F17E24052941}" type="presOf" srcId="{32C51C1B-012C-44AF-9AD9-9920E26AEB00}" destId="{DABC0613-528E-4ECD-A55F-6013FC25A56C}" srcOrd="0" destOrd="0" presId="urn:microsoft.com/office/officeart/2005/8/layout/radial1"/>
    <dgm:cxn modelId="{B4082E5A-F197-4E4E-8AF4-247FCECF8284}" type="presOf" srcId="{A2D5B722-5560-4747-9D1E-0D9F050BF651}" destId="{0C3A713C-C9F0-4ECD-87A9-64961B3AF3A1}" srcOrd="1" destOrd="0" presId="urn:microsoft.com/office/officeart/2005/8/layout/radial1"/>
    <dgm:cxn modelId="{06EB13E9-5323-4050-A5E2-45D0CA9F323A}" type="presOf" srcId="{4B1AB64B-63C8-4D1E-BBC8-C481F3F59AD1}" destId="{81B7387B-0A4C-4CFF-901F-1376EBE2BCB2}" srcOrd="0" destOrd="0" presId="urn:microsoft.com/office/officeart/2005/8/layout/radial1"/>
    <dgm:cxn modelId="{09A178EF-DCC3-4E18-B3E4-6727BA16F56A}" type="presOf" srcId="{210C8E20-BAA4-4E3A-AE7A-41C24D6BD6B7}" destId="{F8C2FABE-7B90-4594-9D11-1F5995C99FC6}" srcOrd="0" destOrd="0" presId="urn:microsoft.com/office/officeart/2005/8/layout/radial1"/>
    <dgm:cxn modelId="{4535C40F-3B12-4AF8-85A0-0D236974F18A}" type="presOf" srcId="{E30C15A8-F6B7-40CB-AFBB-9030CE8F9C51}" destId="{88513CC3-D167-4138-AB0E-CFD3D36B6A83}" srcOrd="0" destOrd="0" presId="urn:microsoft.com/office/officeart/2005/8/layout/radial1"/>
    <dgm:cxn modelId="{2ED4E8D7-CBD0-47D8-84BD-2DA65E3FC14B}" srcId="{F4E263F0-6DD8-43A2-B16E-BBE107730458}" destId="{7FBC60B0-E42B-4F38-9ABC-7A281BD0C026}" srcOrd="4" destOrd="0" parTransId="{4B1AB64B-63C8-4D1E-BBC8-C481F3F59AD1}" sibTransId="{15930143-4503-43EE-8C62-8C1FA5957D09}"/>
    <dgm:cxn modelId="{325C3317-CCB9-4BB2-8898-D29A84A20CDD}" srcId="{F4E263F0-6DD8-43A2-B16E-BBE107730458}" destId="{E30C15A8-F6B7-40CB-AFBB-9030CE8F9C51}" srcOrd="0" destOrd="0" parTransId="{32C51C1B-012C-44AF-9AD9-9920E26AEB00}" sibTransId="{ED067FCD-2780-46DC-A604-B6BB73DBAB16}"/>
    <dgm:cxn modelId="{4BA01770-287B-4AC1-A1AF-F183D679771C}" type="presOf" srcId="{7775F62B-9840-4D30-9D6B-E9B88CE7335E}" destId="{4CCAD781-867A-45F9-8FDF-C421EB131AAD}" srcOrd="0" destOrd="0" presId="urn:microsoft.com/office/officeart/2005/8/layout/radial1"/>
    <dgm:cxn modelId="{44FF9691-FB1D-4826-94A2-E6290B6741C5}" type="presOf" srcId="{A2D5B722-5560-4747-9D1E-0D9F050BF651}" destId="{D2F6BE04-6C43-4914-9B16-9B7BCC801E5F}" srcOrd="0" destOrd="0" presId="urn:microsoft.com/office/officeart/2005/8/layout/radial1"/>
    <dgm:cxn modelId="{8216D56D-DC3D-4505-86DD-CC1AFD15D138}" type="presOf" srcId="{7775F62B-9840-4D30-9D6B-E9B88CE7335E}" destId="{CE0AE95A-EF5B-4499-A8D2-607189DE5B80}" srcOrd="1" destOrd="0" presId="urn:microsoft.com/office/officeart/2005/8/layout/radial1"/>
    <dgm:cxn modelId="{7402CE40-CBFD-4C9F-A29D-0CA087765517}" type="presOf" srcId="{7FBC60B0-E42B-4F38-9ABC-7A281BD0C026}" destId="{6203B553-B49D-4E12-82CF-1CE23B4533A5}" srcOrd="0" destOrd="0" presId="urn:microsoft.com/office/officeart/2005/8/layout/radial1"/>
    <dgm:cxn modelId="{0802715C-FC43-403A-AD68-ED276954CC1E}" type="presOf" srcId="{58DB219F-124C-4DA1-B501-12426E060480}" destId="{259A528A-DEA6-458E-BD8F-7D6CABF9488C}" srcOrd="0" destOrd="0" presId="urn:microsoft.com/office/officeart/2005/8/layout/radial1"/>
    <dgm:cxn modelId="{1874FF8A-8493-40DF-9884-D3BFB16BC82C}" srcId="{F4E263F0-6DD8-43A2-B16E-BBE107730458}" destId="{9008FA97-41F3-482C-AE37-6D213BCCC7FB}" srcOrd="3" destOrd="0" parTransId="{A2D5B722-5560-4747-9D1E-0D9F050BF651}" sibTransId="{7802606C-127E-4AE3-9607-E7B3027210B2}"/>
    <dgm:cxn modelId="{4853C59C-9D62-4DE4-BABA-EC6B57E6D7AA}" srcId="{F4E263F0-6DD8-43A2-B16E-BBE107730458}" destId="{210C8E20-BAA4-4E3A-AE7A-41C24D6BD6B7}" srcOrd="2" destOrd="0" parTransId="{D193639D-9184-4B28-B2AA-8DE48931D1A6}" sibTransId="{31E3D559-C060-4B68-B495-7D23BA3C7B29}"/>
    <dgm:cxn modelId="{F0135067-C392-4E0F-AC7C-BE995CBD2A5C}" type="presOf" srcId="{D193639D-9184-4B28-B2AA-8DE48931D1A6}" destId="{6AC262E5-204B-45F0-8C50-31BBE71B56C3}" srcOrd="1" destOrd="0" presId="urn:microsoft.com/office/officeart/2005/8/layout/radial1"/>
    <dgm:cxn modelId="{DC082B00-BD81-4466-865E-90D9F3150573}" type="presOf" srcId="{4B1AB64B-63C8-4D1E-BBC8-C481F3F59AD1}" destId="{30B3CAFB-335B-4302-920F-731DFA734D64}" srcOrd="1" destOrd="0" presId="urn:microsoft.com/office/officeart/2005/8/layout/radial1"/>
    <dgm:cxn modelId="{DC901336-DA36-4CC4-ADB3-67F0F0D21E64}" type="presOf" srcId="{D193639D-9184-4B28-B2AA-8DE48931D1A6}" destId="{95192838-48B8-4F9C-8B0F-69809F3120A8}" srcOrd="0" destOrd="0" presId="urn:microsoft.com/office/officeart/2005/8/layout/radial1"/>
    <dgm:cxn modelId="{B1B2A47A-D540-4E87-B7DA-E6446F9121EC}" type="presOf" srcId="{F4E263F0-6DD8-43A2-B16E-BBE107730458}" destId="{CDA88D67-9286-4FE0-8F7A-F8CD3ED264BE}" srcOrd="0" destOrd="0" presId="urn:microsoft.com/office/officeart/2005/8/layout/radial1"/>
    <dgm:cxn modelId="{6BE43A61-BC89-45DA-9DFE-573D24348D9D}" srcId="{F4E263F0-6DD8-43A2-B16E-BBE107730458}" destId="{D436AEAF-74DD-4A9A-856F-5F2FE457F154}" srcOrd="1" destOrd="0" parTransId="{7775F62B-9840-4D30-9D6B-E9B88CE7335E}" sibTransId="{DA3270D0-DF0F-411F-A843-502A82565E24}"/>
    <dgm:cxn modelId="{829D530D-76DE-4587-BD35-2BF66A317380}" srcId="{58DB219F-124C-4DA1-B501-12426E060480}" destId="{F4E263F0-6DD8-43A2-B16E-BBE107730458}" srcOrd="0" destOrd="0" parTransId="{9DC2692F-32B6-4996-AD51-BBCC57E11890}" sibTransId="{49B3F7B0-6D12-4E2E-9134-2EB3BAF4E448}"/>
    <dgm:cxn modelId="{C99DEF23-089D-4072-B3B2-6BC678F7FD8D}" type="presParOf" srcId="{259A528A-DEA6-458E-BD8F-7D6CABF9488C}" destId="{CDA88D67-9286-4FE0-8F7A-F8CD3ED264BE}" srcOrd="0" destOrd="0" presId="urn:microsoft.com/office/officeart/2005/8/layout/radial1"/>
    <dgm:cxn modelId="{E7DF5CB8-E086-42FB-95BE-268A6AD94127}" type="presParOf" srcId="{259A528A-DEA6-458E-BD8F-7D6CABF9488C}" destId="{DABC0613-528E-4ECD-A55F-6013FC25A56C}" srcOrd="1" destOrd="0" presId="urn:microsoft.com/office/officeart/2005/8/layout/radial1"/>
    <dgm:cxn modelId="{392E04B9-7600-4FA3-B4D1-C2E48A85AE05}" type="presParOf" srcId="{DABC0613-528E-4ECD-A55F-6013FC25A56C}" destId="{4AF481E0-6309-472F-9DEB-BDA525941B50}" srcOrd="0" destOrd="0" presId="urn:microsoft.com/office/officeart/2005/8/layout/radial1"/>
    <dgm:cxn modelId="{55DD5D9D-31A0-4714-8F18-CA0DD884C540}" type="presParOf" srcId="{259A528A-DEA6-458E-BD8F-7D6CABF9488C}" destId="{88513CC3-D167-4138-AB0E-CFD3D36B6A83}" srcOrd="2" destOrd="0" presId="urn:microsoft.com/office/officeart/2005/8/layout/radial1"/>
    <dgm:cxn modelId="{3E0518AF-1129-49A9-A6B3-85FD3F6EB228}" type="presParOf" srcId="{259A528A-DEA6-458E-BD8F-7D6CABF9488C}" destId="{4CCAD781-867A-45F9-8FDF-C421EB131AAD}" srcOrd="3" destOrd="0" presId="urn:microsoft.com/office/officeart/2005/8/layout/radial1"/>
    <dgm:cxn modelId="{576AE8B1-BF74-4CE4-B483-07F8970F6C94}" type="presParOf" srcId="{4CCAD781-867A-45F9-8FDF-C421EB131AAD}" destId="{CE0AE95A-EF5B-4499-A8D2-607189DE5B80}" srcOrd="0" destOrd="0" presId="urn:microsoft.com/office/officeart/2005/8/layout/radial1"/>
    <dgm:cxn modelId="{5375C13E-9953-4992-996E-95261663B699}" type="presParOf" srcId="{259A528A-DEA6-458E-BD8F-7D6CABF9488C}" destId="{435A8CC2-3438-460B-852F-45C21AD99269}" srcOrd="4" destOrd="0" presId="urn:microsoft.com/office/officeart/2005/8/layout/radial1"/>
    <dgm:cxn modelId="{B5208660-A138-4018-AB07-207724848161}" type="presParOf" srcId="{259A528A-DEA6-458E-BD8F-7D6CABF9488C}" destId="{95192838-48B8-4F9C-8B0F-69809F3120A8}" srcOrd="5" destOrd="0" presId="urn:microsoft.com/office/officeart/2005/8/layout/radial1"/>
    <dgm:cxn modelId="{9E3C7C83-2E01-40AB-940C-3B8FE2F0497A}" type="presParOf" srcId="{95192838-48B8-4F9C-8B0F-69809F3120A8}" destId="{6AC262E5-204B-45F0-8C50-31BBE71B56C3}" srcOrd="0" destOrd="0" presId="urn:microsoft.com/office/officeart/2005/8/layout/radial1"/>
    <dgm:cxn modelId="{235CEEE8-526A-483F-BE23-6F590411D7AE}" type="presParOf" srcId="{259A528A-DEA6-458E-BD8F-7D6CABF9488C}" destId="{F8C2FABE-7B90-4594-9D11-1F5995C99FC6}" srcOrd="6" destOrd="0" presId="urn:microsoft.com/office/officeart/2005/8/layout/radial1"/>
    <dgm:cxn modelId="{56B6182D-022C-44F5-BD8B-8366FCA2D044}" type="presParOf" srcId="{259A528A-DEA6-458E-BD8F-7D6CABF9488C}" destId="{D2F6BE04-6C43-4914-9B16-9B7BCC801E5F}" srcOrd="7" destOrd="0" presId="urn:microsoft.com/office/officeart/2005/8/layout/radial1"/>
    <dgm:cxn modelId="{90AE276B-78E8-442E-A330-92CAAB335ABA}" type="presParOf" srcId="{D2F6BE04-6C43-4914-9B16-9B7BCC801E5F}" destId="{0C3A713C-C9F0-4ECD-87A9-64961B3AF3A1}" srcOrd="0" destOrd="0" presId="urn:microsoft.com/office/officeart/2005/8/layout/radial1"/>
    <dgm:cxn modelId="{30A65DBC-C231-4534-A61F-E354FEB657E2}" type="presParOf" srcId="{259A528A-DEA6-458E-BD8F-7D6CABF9488C}" destId="{FDD5FFA9-4A9E-4207-9C58-F30E76073CE5}" srcOrd="8" destOrd="0" presId="urn:microsoft.com/office/officeart/2005/8/layout/radial1"/>
    <dgm:cxn modelId="{84BEACF1-92C9-401A-BFEE-9EAAE5B5B1FA}" type="presParOf" srcId="{259A528A-DEA6-458E-BD8F-7D6CABF9488C}" destId="{81B7387B-0A4C-4CFF-901F-1376EBE2BCB2}" srcOrd="9" destOrd="0" presId="urn:microsoft.com/office/officeart/2005/8/layout/radial1"/>
    <dgm:cxn modelId="{18E8A498-1620-41F1-801D-BAEB99779ADA}" type="presParOf" srcId="{81B7387B-0A4C-4CFF-901F-1376EBE2BCB2}" destId="{30B3CAFB-335B-4302-920F-731DFA734D64}" srcOrd="0" destOrd="0" presId="urn:microsoft.com/office/officeart/2005/8/layout/radial1"/>
    <dgm:cxn modelId="{9B9A3C03-2791-4FB4-848C-A93D6F6EA7E4}" type="presParOf" srcId="{259A528A-DEA6-458E-BD8F-7D6CABF9488C}" destId="{6203B553-B49D-4E12-82CF-1CE23B4533A5}" srcOrd="10"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DB219F-124C-4DA1-B501-12426E06048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F4E263F0-6DD8-43A2-B16E-BBE107730458}">
      <dgm:prSet phldrT="[Text]" custT="1"/>
      <dgm:spPr/>
      <dgm:t>
        <a:bodyPr/>
        <a:lstStyle/>
        <a:p>
          <a:r>
            <a:rPr lang="en-US" sz="1000" dirty="0" smtClean="0"/>
            <a:t>Law</a:t>
          </a:r>
          <a:endParaRPr lang="en-US" sz="1000" dirty="0"/>
        </a:p>
      </dgm:t>
    </dgm:pt>
    <dgm:pt modelId="{9DC2692F-32B6-4996-AD51-BBCC57E11890}" type="parTrans" cxnId="{829D530D-76DE-4587-BD35-2BF66A317380}">
      <dgm:prSet/>
      <dgm:spPr/>
      <dgm:t>
        <a:bodyPr/>
        <a:lstStyle/>
        <a:p>
          <a:endParaRPr lang="en-US"/>
        </a:p>
      </dgm:t>
    </dgm:pt>
    <dgm:pt modelId="{49B3F7B0-6D12-4E2E-9134-2EB3BAF4E448}" type="sibTrans" cxnId="{829D530D-76DE-4587-BD35-2BF66A317380}">
      <dgm:prSet/>
      <dgm:spPr/>
      <dgm:t>
        <a:bodyPr/>
        <a:lstStyle/>
        <a:p>
          <a:endParaRPr lang="en-US"/>
        </a:p>
      </dgm:t>
    </dgm:pt>
    <dgm:pt modelId="{210C8E20-BAA4-4E3A-AE7A-41C24D6BD6B7}">
      <dgm:prSet phldrT="[Text]" custT="1"/>
      <dgm:spPr/>
      <dgm:t>
        <a:bodyPr/>
        <a:lstStyle/>
        <a:p>
          <a:r>
            <a:rPr lang="en-US" sz="900" dirty="0" smtClean="0"/>
            <a:t>JSMBS</a:t>
          </a:r>
          <a:endParaRPr lang="en-US" sz="900" dirty="0"/>
        </a:p>
      </dgm:t>
    </dgm:pt>
    <dgm:pt modelId="{D193639D-9184-4B28-B2AA-8DE48931D1A6}" type="parTrans" cxnId="{4853C59C-9D62-4DE4-BABA-EC6B57E6D7AA}">
      <dgm:prSet/>
      <dgm:spPr/>
      <dgm:t>
        <a:bodyPr/>
        <a:lstStyle/>
        <a:p>
          <a:endParaRPr lang="en-US" dirty="0"/>
        </a:p>
      </dgm:t>
    </dgm:pt>
    <dgm:pt modelId="{31E3D559-C060-4B68-B495-7D23BA3C7B29}" type="sibTrans" cxnId="{4853C59C-9D62-4DE4-BABA-EC6B57E6D7AA}">
      <dgm:prSet/>
      <dgm:spPr/>
      <dgm:t>
        <a:bodyPr/>
        <a:lstStyle/>
        <a:p>
          <a:endParaRPr lang="en-US"/>
        </a:p>
      </dgm:t>
    </dgm:pt>
    <dgm:pt modelId="{9008FA97-41F3-482C-AE37-6D213BCCC7FB}">
      <dgm:prSet phldrT="[Text]" custT="1"/>
      <dgm:spPr/>
      <dgm:t>
        <a:bodyPr/>
        <a:lstStyle/>
        <a:p>
          <a:r>
            <a:rPr lang="en-US" sz="900" dirty="0" smtClean="0"/>
            <a:t>SPHHP</a:t>
          </a:r>
          <a:endParaRPr lang="en-US" sz="900" dirty="0"/>
        </a:p>
      </dgm:t>
    </dgm:pt>
    <dgm:pt modelId="{A2D5B722-5560-4747-9D1E-0D9F050BF651}" type="parTrans" cxnId="{1874FF8A-8493-40DF-9884-D3BFB16BC82C}">
      <dgm:prSet/>
      <dgm:spPr/>
      <dgm:t>
        <a:bodyPr/>
        <a:lstStyle/>
        <a:p>
          <a:endParaRPr lang="en-US" dirty="0"/>
        </a:p>
      </dgm:t>
    </dgm:pt>
    <dgm:pt modelId="{7802606C-127E-4AE3-9607-E7B3027210B2}" type="sibTrans" cxnId="{1874FF8A-8493-40DF-9884-D3BFB16BC82C}">
      <dgm:prSet/>
      <dgm:spPr/>
      <dgm:t>
        <a:bodyPr/>
        <a:lstStyle/>
        <a:p>
          <a:endParaRPr lang="en-US"/>
        </a:p>
      </dgm:t>
    </dgm:pt>
    <dgm:pt modelId="{D436AEAF-74DD-4A9A-856F-5F2FE457F154}">
      <dgm:prSet phldrT="[Text]" custT="1"/>
      <dgm:spPr/>
      <dgm:t>
        <a:bodyPr/>
        <a:lstStyle/>
        <a:p>
          <a:r>
            <a:rPr lang="en-US" sz="900" dirty="0" smtClean="0"/>
            <a:t>SOM</a:t>
          </a:r>
          <a:endParaRPr lang="en-US" sz="900" dirty="0"/>
        </a:p>
      </dgm:t>
    </dgm:pt>
    <dgm:pt modelId="{7775F62B-9840-4D30-9D6B-E9B88CE7335E}" type="parTrans" cxnId="{6BE43A61-BC89-45DA-9DFE-573D24348D9D}">
      <dgm:prSet/>
      <dgm:spPr/>
      <dgm:t>
        <a:bodyPr/>
        <a:lstStyle/>
        <a:p>
          <a:endParaRPr lang="en-US" dirty="0"/>
        </a:p>
      </dgm:t>
    </dgm:pt>
    <dgm:pt modelId="{DA3270D0-DF0F-411F-A843-502A82565E24}" type="sibTrans" cxnId="{6BE43A61-BC89-45DA-9DFE-573D24348D9D}">
      <dgm:prSet/>
      <dgm:spPr/>
      <dgm:t>
        <a:bodyPr/>
        <a:lstStyle/>
        <a:p>
          <a:endParaRPr lang="en-US"/>
        </a:p>
      </dgm:t>
    </dgm:pt>
    <dgm:pt modelId="{E30C15A8-F6B7-40CB-AFBB-9030CE8F9C51}">
      <dgm:prSet phldrT="[Text]" custT="1"/>
      <dgm:spPr/>
      <dgm:t>
        <a:bodyPr/>
        <a:lstStyle/>
        <a:p>
          <a:r>
            <a:rPr lang="en-US" sz="900" dirty="0" smtClean="0"/>
            <a:t>GSE</a:t>
          </a:r>
          <a:endParaRPr lang="en-US" sz="900" dirty="0"/>
        </a:p>
      </dgm:t>
    </dgm:pt>
    <dgm:pt modelId="{32C51C1B-012C-44AF-9AD9-9920E26AEB00}" type="parTrans" cxnId="{325C3317-CCB9-4BB2-8898-D29A84A20CDD}">
      <dgm:prSet/>
      <dgm:spPr/>
      <dgm:t>
        <a:bodyPr/>
        <a:lstStyle/>
        <a:p>
          <a:endParaRPr lang="en-US" dirty="0"/>
        </a:p>
      </dgm:t>
    </dgm:pt>
    <dgm:pt modelId="{ED067FCD-2780-46DC-A604-B6BB73DBAB16}" type="sibTrans" cxnId="{325C3317-CCB9-4BB2-8898-D29A84A20CDD}">
      <dgm:prSet/>
      <dgm:spPr/>
      <dgm:t>
        <a:bodyPr/>
        <a:lstStyle/>
        <a:p>
          <a:endParaRPr lang="en-US"/>
        </a:p>
      </dgm:t>
    </dgm:pt>
    <dgm:pt modelId="{88CCB8A4-740B-436B-B339-896C1D803F7C}">
      <dgm:prSet phldrT="[Text]" custT="1"/>
      <dgm:spPr/>
      <dgm:t>
        <a:bodyPr/>
        <a:lstStyle/>
        <a:p>
          <a:r>
            <a:rPr lang="en-US" sz="900" dirty="0" smtClean="0"/>
            <a:t>Athletics</a:t>
          </a:r>
          <a:endParaRPr lang="en-US" sz="900" dirty="0"/>
        </a:p>
      </dgm:t>
    </dgm:pt>
    <dgm:pt modelId="{71D0C4C7-855F-4E33-8453-3999B2068036}" type="parTrans" cxnId="{6F3C5BD3-C546-4BD3-9388-5CCBA1A70974}">
      <dgm:prSet/>
      <dgm:spPr/>
      <dgm:t>
        <a:bodyPr/>
        <a:lstStyle/>
        <a:p>
          <a:endParaRPr lang="en-US" dirty="0"/>
        </a:p>
      </dgm:t>
    </dgm:pt>
    <dgm:pt modelId="{9120E706-B82E-4050-B087-B32B3EBC1342}" type="sibTrans" cxnId="{6F3C5BD3-C546-4BD3-9388-5CCBA1A70974}">
      <dgm:prSet/>
      <dgm:spPr/>
      <dgm:t>
        <a:bodyPr/>
        <a:lstStyle/>
        <a:p>
          <a:endParaRPr lang="en-US"/>
        </a:p>
      </dgm:t>
    </dgm:pt>
    <dgm:pt modelId="{60B7224B-56C1-46DF-833D-BE79AA7D37B2}" type="pres">
      <dgm:prSet presAssocID="{58DB219F-124C-4DA1-B501-12426E060480}" presName="cycle" presStyleCnt="0">
        <dgm:presLayoutVars>
          <dgm:chMax val="1"/>
          <dgm:dir/>
          <dgm:animLvl val="ctr"/>
          <dgm:resizeHandles val="exact"/>
        </dgm:presLayoutVars>
      </dgm:prSet>
      <dgm:spPr/>
      <dgm:t>
        <a:bodyPr/>
        <a:lstStyle/>
        <a:p>
          <a:endParaRPr lang="en-US"/>
        </a:p>
      </dgm:t>
    </dgm:pt>
    <dgm:pt modelId="{44BB9E0E-4DC9-4C4A-8EFB-D742ACBBAD20}" type="pres">
      <dgm:prSet presAssocID="{F4E263F0-6DD8-43A2-B16E-BBE107730458}" presName="centerShape" presStyleLbl="node0" presStyleIdx="0" presStyleCnt="1"/>
      <dgm:spPr/>
      <dgm:t>
        <a:bodyPr/>
        <a:lstStyle/>
        <a:p>
          <a:endParaRPr lang="en-US"/>
        </a:p>
      </dgm:t>
    </dgm:pt>
    <dgm:pt modelId="{36394DEB-223D-41DB-9B09-2109C72DC506}" type="pres">
      <dgm:prSet presAssocID="{32C51C1B-012C-44AF-9AD9-9920E26AEB00}" presName="Name9" presStyleLbl="parChTrans1D2" presStyleIdx="0" presStyleCnt="5"/>
      <dgm:spPr/>
      <dgm:t>
        <a:bodyPr/>
        <a:lstStyle/>
        <a:p>
          <a:endParaRPr lang="en-US"/>
        </a:p>
      </dgm:t>
    </dgm:pt>
    <dgm:pt modelId="{11AC32CC-BEFF-47EC-B5B9-6F78B64A3C16}" type="pres">
      <dgm:prSet presAssocID="{32C51C1B-012C-44AF-9AD9-9920E26AEB00}" presName="connTx" presStyleLbl="parChTrans1D2" presStyleIdx="0" presStyleCnt="5"/>
      <dgm:spPr/>
      <dgm:t>
        <a:bodyPr/>
        <a:lstStyle/>
        <a:p>
          <a:endParaRPr lang="en-US"/>
        </a:p>
      </dgm:t>
    </dgm:pt>
    <dgm:pt modelId="{7419CA4B-F54A-4214-8BAC-DDF93A4E4E35}" type="pres">
      <dgm:prSet presAssocID="{E30C15A8-F6B7-40CB-AFBB-9030CE8F9C51}" presName="node" presStyleLbl="node1" presStyleIdx="0" presStyleCnt="5">
        <dgm:presLayoutVars>
          <dgm:bulletEnabled val="1"/>
        </dgm:presLayoutVars>
      </dgm:prSet>
      <dgm:spPr/>
      <dgm:t>
        <a:bodyPr/>
        <a:lstStyle/>
        <a:p>
          <a:endParaRPr lang="en-US"/>
        </a:p>
      </dgm:t>
    </dgm:pt>
    <dgm:pt modelId="{9E4DD19D-A69A-42A9-8238-F73B2B79B0D5}" type="pres">
      <dgm:prSet presAssocID="{D193639D-9184-4B28-B2AA-8DE48931D1A6}" presName="Name9" presStyleLbl="parChTrans1D2" presStyleIdx="1" presStyleCnt="5"/>
      <dgm:spPr/>
      <dgm:t>
        <a:bodyPr/>
        <a:lstStyle/>
        <a:p>
          <a:endParaRPr lang="en-US"/>
        </a:p>
      </dgm:t>
    </dgm:pt>
    <dgm:pt modelId="{76E048B6-5C8D-41DE-B1FB-AE4C1D7D1012}" type="pres">
      <dgm:prSet presAssocID="{D193639D-9184-4B28-B2AA-8DE48931D1A6}" presName="connTx" presStyleLbl="parChTrans1D2" presStyleIdx="1" presStyleCnt="5"/>
      <dgm:spPr/>
      <dgm:t>
        <a:bodyPr/>
        <a:lstStyle/>
        <a:p>
          <a:endParaRPr lang="en-US"/>
        </a:p>
      </dgm:t>
    </dgm:pt>
    <dgm:pt modelId="{B22D75ED-0F9C-4ED9-83B9-EE387BF34317}" type="pres">
      <dgm:prSet presAssocID="{210C8E20-BAA4-4E3A-AE7A-41C24D6BD6B7}" presName="node" presStyleLbl="node1" presStyleIdx="1" presStyleCnt="5">
        <dgm:presLayoutVars>
          <dgm:bulletEnabled val="1"/>
        </dgm:presLayoutVars>
      </dgm:prSet>
      <dgm:spPr/>
      <dgm:t>
        <a:bodyPr/>
        <a:lstStyle/>
        <a:p>
          <a:endParaRPr lang="en-US"/>
        </a:p>
      </dgm:t>
    </dgm:pt>
    <dgm:pt modelId="{A4538AAB-42A7-4E65-B570-FF5554C64BEA}" type="pres">
      <dgm:prSet presAssocID="{7775F62B-9840-4D30-9D6B-E9B88CE7335E}" presName="Name9" presStyleLbl="parChTrans1D2" presStyleIdx="2" presStyleCnt="5"/>
      <dgm:spPr/>
      <dgm:t>
        <a:bodyPr/>
        <a:lstStyle/>
        <a:p>
          <a:endParaRPr lang="en-US"/>
        </a:p>
      </dgm:t>
    </dgm:pt>
    <dgm:pt modelId="{683A0463-15C8-4D05-B246-A8F78C729860}" type="pres">
      <dgm:prSet presAssocID="{7775F62B-9840-4D30-9D6B-E9B88CE7335E}" presName="connTx" presStyleLbl="parChTrans1D2" presStyleIdx="2" presStyleCnt="5"/>
      <dgm:spPr/>
      <dgm:t>
        <a:bodyPr/>
        <a:lstStyle/>
        <a:p>
          <a:endParaRPr lang="en-US"/>
        </a:p>
      </dgm:t>
    </dgm:pt>
    <dgm:pt modelId="{4D0E3562-47BF-4212-A168-6291DB269E34}" type="pres">
      <dgm:prSet presAssocID="{D436AEAF-74DD-4A9A-856F-5F2FE457F154}" presName="node" presStyleLbl="node1" presStyleIdx="2" presStyleCnt="5">
        <dgm:presLayoutVars>
          <dgm:bulletEnabled val="1"/>
        </dgm:presLayoutVars>
      </dgm:prSet>
      <dgm:spPr/>
      <dgm:t>
        <a:bodyPr/>
        <a:lstStyle/>
        <a:p>
          <a:endParaRPr lang="en-US"/>
        </a:p>
      </dgm:t>
    </dgm:pt>
    <dgm:pt modelId="{F4F11BEF-686F-47B8-B1D8-7D94E25604A3}" type="pres">
      <dgm:prSet presAssocID="{A2D5B722-5560-4747-9D1E-0D9F050BF651}" presName="Name9" presStyleLbl="parChTrans1D2" presStyleIdx="3" presStyleCnt="5"/>
      <dgm:spPr/>
      <dgm:t>
        <a:bodyPr/>
        <a:lstStyle/>
        <a:p>
          <a:endParaRPr lang="en-US"/>
        </a:p>
      </dgm:t>
    </dgm:pt>
    <dgm:pt modelId="{912C8256-B4F5-4C49-8BEA-7247EC5CF4CE}" type="pres">
      <dgm:prSet presAssocID="{A2D5B722-5560-4747-9D1E-0D9F050BF651}" presName="connTx" presStyleLbl="parChTrans1D2" presStyleIdx="3" presStyleCnt="5"/>
      <dgm:spPr/>
      <dgm:t>
        <a:bodyPr/>
        <a:lstStyle/>
        <a:p>
          <a:endParaRPr lang="en-US"/>
        </a:p>
      </dgm:t>
    </dgm:pt>
    <dgm:pt modelId="{C13C921E-4F60-4FC2-81BB-1A8A1336BD0E}" type="pres">
      <dgm:prSet presAssocID="{9008FA97-41F3-482C-AE37-6D213BCCC7FB}" presName="node" presStyleLbl="node1" presStyleIdx="3" presStyleCnt="5" custScaleX="102753">
        <dgm:presLayoutVars>
          <dgm:bulletEnabled val="1"/>
        </dgm:presLayoutVars>
      </dgm:prSet>
      <dgm:spPr/>
      <dgm:t>
        <a:bodyPr/>
        <a:lstStyle/>
        <a:p>
          <a:endParaRPr lang="en-US"/>
        </a:p>
      </dgm:t>
    </dgm:pt>
    <dgm:pt modelId="{8C2CDCF9-655B-40D6-87DC-49A73329FF0A}" type="pres">
      <dgm:prSet presAssocID="{71D0C4C7-855F-4E33-8453-3999B2068036}" presName="Name9" presStyleLbl="parChTrans1D2" presStyleIdx="4" presStyleCnt="5"/>
      <dgm:spPr/>
      <dgm:t>
        <a:bodyPr/>
        <a:lstStyle/>
        <a:p>
          <a:endParaRPr lang="en-US"/>
        </a:p>
      </dgm:t>
    </dgm:pt>
    <dgm:pt modelId="{10B252D3-63C2-464E-BD05-1A19274357DC}" type="pres">
      <dgm:prSet presAssocID="{71D0C4C7-855F-4E33-8453-3999B2068036}" presName="connTx" presStyleLbl="parChTrans1D2" presStyleIdx="4" presStyleCnt="5"/>
      <dgm:spPr/>
      <dgm:t>
        <a:bodyPr/>
        <a:lstStyle/>
        <a:p>
          <a:endParaRPr lang="en-US"/>
        </a:p>
      </dgm:t>
    </dgm:pt>
    <dgm:pt modelId="{45EDCD50-1AAA-4755-9A84-555A9917BED1}" type="pres">
      <dgm:prSet presAssocID="{88CCB8A4-740B-436B-B339-896C1D803F7C}" presName="node" presStyleLbl="node1" presStyleIdx="4" presStyleCnt="5" custScaleX="114700">
        <dgm:presLayoutVars>
          <dgm:bulletEnabled val="1"/>
        </dgm:presLayoutVars>
      </dgm:prSet>
      <dgm:spPr/>
      <dgm:t>
        <a:bodyPr/>
        <a:lstStyle/>
        <a:p>
          <a:endParaRPr lang="en-US"/>
        </a:p>
      </dgm:t>
    </dgm:pt>
  </dgm:ptLst>
  <dgm:cxnLst>
    <dgm:cxn modelId="{15A28E94-9BC0-4F79-91E0-2C5CB683596B}" type="presOf" srcId="{32C51C1B-012C-44AF-9AD9-9920E26AEB00}" destId="{36394DEB-223D-41DB-9B09-2109C72DC506}" srcOrd="0" destOrd="0" presId="urn:microsoft.com/office/officeart/2005/8/layout/radial1"/>
    <dgm:cxn modelId="{B45EE99C-0604-48DE-85FB-0EC00C33F056}" type="presOf" srcId="{E30C15A8-F6B7-40CB-AFBB-9030CE8F9C51}" destId="{7419CA4B-F54A-4214-8BAC-DDF93A4E4E35}" srcOrd="0" destOrd="0" presId="urn:microsoft.com/office/officeart/2005/8/layout/radial1"/>
    <dgm:cxn modelId="{0EDAFBDA-8213-4967-AE2F-14E686032E0B}" type="presOf" srcId="{7775F62B-9840-4D30-9D6B-E9B88CE7335E}" destId="{A4538AAB-42A7-4E65-B570-FF5554C64BEA}" srcOrd="0" destOrd="0" presId="urn:microsoft.com/office/officeart/2005/8/layout/radial1"/>
    <dgm:cxn modelId="{C2446BD3-8845-49D7-A0F1-D15F85F6024E}" type="presOf" srcId="{9008FA97-41F3-482C-AE37-6D213BCCC7FB}" destId="{C13C921E-4F60-4FC2-81BB-1A8A1336BD0E}" srcOrd="0" destOrd="0" presId="urn:microsoft.com/office/officeart/2005/8/layout/radial1"/>
    <dgm:cxn modelId="{86C49A57-18A6-4055-BFA8-3C726AE56344}" type="presOf" srcId="{7775F62B-9840-4D30-9D6B-E9B88CE7335E}" destId="{683A0463-15C8-4D05-B246-A8F78C729860}" srcOrd="1" destOrd="0" presId="urn:microsoft.com/office/officeart/2005/8/layout/radial1"/>
    <dgm:cxn modelId="{2547EF70-3B10-47FE-9792-D30281535DB5}" type="presOf" srcId="{210C8E20-BAA4-4E3A-AE7A-41C24D6BD6B7}" destId="{B22D75ED-0F9C-4ED9-83B9-EE387BF34317}" srcOrd="0" destOrd="0" presId="urn:microsoft.com/office/officeart/2005/8/layout/radial1"/>
    <dgm:cxn modelId="{6B83557E-ED65-4DB0-B69D-FF444A96F1C1}" type="presOf" srcId="{A2D5B722-5560-4747-9D1E-0D9F050BF651}" destId="{F4F11BEF-686F-47B8-B1D8-7D94E25604A3}" srcOrd="0" destOrd="0" presId="urn:microsoft.com/office/officeart/2005/8/layout/radial1"/>
    <dgm:cxn modelId="{71EA5596-9FD7-450D-AE9C-AECB7DE31690}" type="presOf" srcId="{32C51C1B-012C-44AF-9AD9-9920E26AEB00}" destId="{11AC32CC-BEFF-47EC-B5B9-6F78B64A3C16}" srcOrd="1" destOrd="0" presId="urn:microsoft.com/office/officeart/2005/8/layout/radial1"/>
    <dgm:cxn modelId="{F8F0DD40-AD21-47DB-9AF0-C4CBB78C07A2}" type="presOf" srcId="{88CCB8A4-740B-436B-B339-896C1D803F7C}" destId="{45EDCD50-1AAA-4755-9A84-555A9917BED1}" srcOrd="0" destOrd="0" presId="urn:microsoft.com/office/officeart/2005/8/layout/radial1"/>
    <dgm:cxn modelId="{4F5AFF1A-B822-4F01-9E34-F16B2251AB9B}" type="presOf" srcId="{D193639D-9184-4B28-B2AA-8DE48931D1A6}" destId="{9E4DD19D-A69A-42A9-8238-F73B2B79B0D5}" srcOrd="0" destOrd="0" presId="urn:microsoft.com/office/officeart/2005/8/layout/radial1"/>
    <dgm:cxn modelId="{325C3317-CCB9-4BB2-8898-D29A84A20CDD}" srcId="{F4E263F0-6DD8-43A2-B16E-BBE107730458}" destId="{E30C15A8-F6B7-40CB-AFBB-9030CE8F9C51}" srcOrd="0" destOrd="0" parTransId="{32C51C1B-012C-44AF-9AD9-9920E26AEB00}" sibTransId="{ED067FCD-2780-46DC-A604-B6BB73DBAB16}"/>
    <dgm:cxn modelId="{EC70E546-3F64-4104-84F1-32ED29231150}" type="presOf" srcId="{A2D5B722-5560-4747-9D1E-0D9F050BF651}" destId="{912C8256-B4F5-4C49-8BEA-7247EC5CF4CE}" srcOrd="1" destOrd="0" presId="urn:microsoft.com/office/officeart/2005/8/layout/radial1"/>
    <dgm:cxn modelId="{333A6CA0-35EF-4A04-BC7B-EA87C8419FC1}" type="presOf" srcId="{D193639D-9184-4B28-B2AA-8DE48931D1A6}" destId="{76E048B6-5C8D-41DE-B1FB-AE4C1D7D1012}" srcOrd="1" destOrd="0" presId="urn:microsoft.com/office/officeart/2005/8/layout/radial1"/>
    <dgm:cxn modelId="{6F3C5BD3-C546-4BD3-9388-5CCBA1A70974}" srcId="{F4E263F0-6DD8-43A2-B16E-BBE107730458}" destId="{88CCB8A4-740B-436B-B339-896C1D803F7C}" srcOrd="4" destOrd="0" parTransId="{71D0C4C7-855F-4E33-8453-3999B2068036}" sibTransId="{9120E706-B82E-4050-B087-B32B3EBC1342}"/>
    <dgm:cxn modelId="{1874FF8A-8493-40DF-9884-D3BFB16BC82C}" srcId="{F4E263F0-6DD8-43A2-B16E-BBE107730458}" destId="{9008FA97-41F3-482C-AE37-6D213BCCC7FB}" srcOrd="3" destOrd="0" parTransId="{A2D5B722-5560-4747-9D1E-0D9F050BF651}" sibTransId="{7802606C-127E-4AE3-9607-E7B3027210B2}"/>
    <dgm:cxn modelId="{CB6CDB70-3783-43EB-BAEA-ABCA93AF4AC1}" type="presOf" srcId="{D436AEAF-74DD-4A9A-856F-5F2FE457F154}" destId="{4D0E3562-47BF-4212-A168-6291DB269E34}" srcOrd="0" destOrd="0" presId="urn:microsoft.com/office/officeart/2005/8/layout/radial1"/>
    <dgm:cxn modelId="{374FF732-F71C-4B16-8A68-1F26AF2893AE}" type="presOf" srcId="{58DB219F-124C-4DA1-B501-12426E060480}" destId="{60B7224B-56C1-46DF-833D-BE79AA7D37B2}" srcOrd="0" destOrd="0" presId="urn:microsoft.com/office/officeart/2005/8/layout/radial1"/>
    <dgm:cxn modelId="{4853C59C-9D62-4DE4-BABA-EC6B57E6D7AA}" srcId="{F4E263F0-6DD8-43A2-B16E-BBE107730458}" destId="{210C8E20-BAA4-4E3A-AE7A-41C24D6BD6B7}" srcOrd="1" destOrd="0" parTransId="{D193639D-9184-4B28-B2AA-8DE48931D1A6}" sibTransId="{31E3D559-C060-4B68-B495-7D23BA3C7B29}"/>
    <dgm:cxn modelId="{827E4870-395E-4A49-982C-0D4786DE1CCA}" type="presOf" srcId="{F4E263F0-6DD8-43A2-B16E-BBE107730458}" destId="{44BB9E0E-4DC9-4C4A-8EFB-D742ACBBAD20}" srcOrd="0" destOrd="0" presId="urn:microsoft.com/office/officeart/2005/8/layout/radial1"/>
    <dgm:cxn modelId="{A5C725A0-3E3F-4854-A88C-45E0CD02F585}" type="presOf" srcId="{71D0C4C7-855F-4E33-8453-3999B2068036}" destId="{10B252D3-63C2-464E-BD05-1A19274357DC}" srcOrd="1" destOrd="0" presId="urn:microsoft.com/office/officeart/2005/8/layout/radial1"/>
    <dgm:cxn modelId="{6BE43A61-BC89-45DA-9DFE-573D24348D9D}" srcId="{F4E263F0-6DD8-43A2-B16E-BBE107730458}" destId="{D436AEAF-74DD-4A9A-856F-5F2FE457F154}" srcOrd="2" destOrd="0" parTransId="{7775F62B-9840-4D30-9D6B-E9B88CE7335E}" sibTransId="{DA3270D0-DF0F-411F-A843-502A82565E24}"/>
    <dgm:cxn modelId="{829D530D-76DE-4587-BD35-2BF66A317380}" srcId="{58DB219F-124C-4DA1-B501-12426E060480}" destId="{F4E263F0-6DD8-43A2-B16E-BBE107730458}" srcOrd="0" destOrd="0" parTransId="{9DC2692F-32B6-4996-AD51-BBCC57E11890}" sibTransId="{49B3F7B0-6D12-4E2E-9134-2EB3BAF4E448}"/>
    <dgm:cxn modelId="{995665AF-B422-4756-8FE1-9F1D3D5F9490}" type="presOf" srcId="{71D0C4C7-855F-4E33-8453-3999B2068036}" destId="{8C2CDCF9-655B-40D6-87DC-49A73329FF0A}" srcOrd="0" destOrd="0" presId="urn:microsoft.com/office/officeart/2005/8/layout/radial1"/>
    <dgm:cxn modelId="{71175EA5-44D7-4CE9-8ACB-09E5FBDBFA2D}" type="presParOf" srcId="{60B7224B-56C1-46DF-833D-BE79AA7D37B2}" destId="{44BB9E0E-4DC9-4C4A-8EFB-D742ACBBAD20}" srcOrd="0" destOrd="0" presId="urn:microsoft.com/office/officeart/2005/8/layout/radial1"/>
    <dgm:cxn modelId="{0081AE10-66FA-4ADD-BA55-3B595ADE84C3}" type="presParOf" srcId="{60B7224B-56C1-46DF-833D-BE79AA7D37B2}" destId="{36394DEB-223D-41DB-9B09-2109C72DC506}" srcOrd="1" destOrd="0" presId="urn:microsoft.com/office/officeart/2005/8/layout/radial1"/>
    <dgm:cxn modelId="{D3E27373-3208-4A30-BF67-9517B8446908}" type="presParOf" srcId="{36394DEB-223D-41DB-9B09-2109C72DC506}" destId="{11AC32CC-BEFF-47EC-B5B9-6F78B64A3C16}" srcOrd="0" destOrd="0" presId="urn:microsoft.com/office/officeart/2005/8/layout/radial1"/>
    <dgm:cxn modelId="{4D7BB7E4-0E9F-4BED-8B6A-AE8B215897AB}" type="presParOf" srcId="{60B7224B-56C1-46DF-833D-BE79AA7D37B2}" destId="{7419CA4B-F54A-4214-8BAC-DDF93A4E4E35}" srcOrd="2" destOrd="0" presId="urn:microsoft.com/office/officeart/2005/8/layout/radial1"/>
    <dgm:cxn modelId="{21A1C10D-CED9-4E85-9D4B-3C15E396B12A}" type="presParOf" srcId="{60B7224B-56C1-46DF-833D-BE79AA7D37B2}" destId="{9E4DD19D-A69A-42A9-8238-F73B2B79B0D5}" srcOrd="3" destOrd="0" presId="urn:microsoft.com/office/officeart/2005/8/layout/radial1"/>
    <dgm:cxn modelId="{950204DA-EDD7-4FA6-8584-A04330F3690E}" type="presParOf" srcId="{9E4DD19D-A69A-42A9-8238-F73B2B79B0D5}" destId="{76E048B6-5C8D-41DE-B1FB-AE4C1D7D1012}" srcOrd="0" destOrd="0" presId="urn:microsoft.com/office/officeart/2005/8/layout/radial1"/>
    <dgm:cxn modelId="{3ABB8160-12A9-44AB-ADC2-151600494A6B}" type="presParOf" srcId="{60B7224B-56C1-46DF-833D-BE79AA7D37B2}" destId="{B22D75ED-0F9C-4ED9-83B9-EE387BF34317}" srcOrd="4" destOrd="0" presId="urn:microsoft.com/office/officeart/2005/8/layout/radial1"/>
    <dgm:cxn modelId="{C12A7817-E605-4895-A0FD-2804BB294722}" type="presParOf" srcId="{60B7224B-56C1-46DF-833D-BE79AA7D37B2}" destId="{A4538AAB-42A7-4E65-B570-FF5554C64BEA}" srcOrd="5" destOrd="0" presId="urn:microsoft.com/office/officeart/2005/8/layout/radial1"/>
    <dgm:cxn modelId="{DC5C7A43-3C46-4EE4-AD65-1104E910E509}" type="presParOf" srcId="{A4538AAB-42A7-4E65-B570-FF5554C64BEA}" destId="{683A0463-15C8-4D05-B246-A8F78C729860}" srcOrd="0" destOrd="0" presId="urn:microsoft.com/office/officeart/2005/8/layout/radial1"/>
    <dgm:cxn modelId="{445850DE-0CCB-40A5-98FA-9BF4B4EB5482}" type="presParOf" srcId="{60B7224B-56C1-46DF-833D-BE79AA7D37B2}" destId="{4D0E3562-47BF-4212-A168-6291DB269E34}" srcOrd="6" destOrd="0" presId="urn:microsoft.com/office/officeart/2005/8/layout/radial1"/>
    <dgm:cxn modelId="{B0FA718C-ABA5-46BA-9CA0-5EBA3ECB71F6}" type="presParOf" srcId="{60B7224B-56C1-46DF-833D-BE79AA7D37B2}" destId="{F4F11BEF-686F-47B8-B1D8-7D94E25604A3}" srcOrd="7" destOrd="0" presId="urn:microsoft.com/office/officeart/2005/8/layout/radial1"/>
    <dgm:cxn modelId="{D420D5DA-2601-44A0-9384-66B7B23768A3}" type="presParOf" srcId="{F4F11BEF-686F-47B8-B1D8-7D94E25604A3}" destId="{912C8256-B4F5-4C49-8BEA-7247EC5CF4CE}" srcOrd="0" destOrd="0" presId="urn:microsoft.com/office/officeart/2005/8/layout/radial1"/>
    <dgm:cxn modelId="{992EB5CE-2910-4A74-9AB9-56B742C2B7D8}" type="presParOf" srcId="{60B7224B-56C1-46DF-833D-BE79AA7D37B2}" destId="{C13C921E-4F60-4FC2-81BB-1A8A1336BD0E}" srcOrd="8" destOrd="0" presId="urn:microsoft.com/office/officeart/2005/8/layout/radial1"/>
    <dgm:cxn modelId="{DCDE3A60-BC16-4FF8-BF0E-6510745E3C35}" type="presParOf" srcId="{60B7224B-56C1-46DF-833D-BE79AA7D37B2}" destId="{8C2CDCF9-655B-40D6-87DC-49A73329FF0A}" srcOrd="9" destOrd="0" presId="urn:microsoft.com/office/officeart/2005/8/layout/radial1"/>
    <dgm:cxn modelId="{7D78B874-95B2-4D77-B275-212E7EE1513E}" type="presParOf" srcId="{8C2CDCF9-655B-40D6-87DC-49A73329FF0A}" destId="{10B252D3-63C2-464E-BD05-1A19274357DC}" srcOrd="0" destOrd="0" presId="urn:microsoft.com/office/officeart/2005/8/layout/radial1"/>
    <dgm:cxn modelId="{09A4E771-5D6B-4C9B-A010-68D2EDD9091E}" type="presParOf" srcId="{60B7224B-56C1-46DF-833D-BE79AA7D37B2}" destId="{45EDCD50-1AAA-4755-9A84-555A9917BED1}"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0BB81A-4DB2-4640-AB3A-CDAFF0CD9671}" type="doc">
      <dgm:prSet loTypeId="urn:microsoft.com/office/officeart/2005/8/layout/venn1" loCatId="" qsTypeId="urn:microsoft.com/office/officeart/2005/8/quickstyle/simple4" qsCatId="simple" csTypeId="urn:microsoft.com/office/officeart/2005/8/colors/colorful1" csCatId="colorful" phldr="1"/>
      <dgm:spPr/>
    </dgm:pt>
    <dgm:pt modelId="{ACFC2814-CDF1-0F44-B5F0-D64A21621DB2}">
      <dgm:prSet phldrT="[Text]" custT="1"/>
      <dgm:spPr>
        <a:xfrm>
          <a:off x="1456701" y="45772"/>
          <a:ext cx="1866482" cy="1866482"/>
        </a:xfrm>
        <a:prstGeom prst="ellipse">
          <a:avLst/>
        </a:prstGeom>
        <a:gradFill rotWithShape="0">
          <a:gsLst>
            <a:gs pos="0">
              <a:srgbClr val="C0504D">
                <a:alpha val="50000"/>
                <a:hueOff val="0"/>
                <a:satOff val="0"/>
                <a:lumOff val="0"/>
                <a:alphaOff val="0"/>
                <a:tint val="100000"/>
                <a:shade val="100000"/>
                <a:satMod val="130000"/>
              </a:srgbClr>
            </a:gs>
            <a:gs pos="100000">
              <a:srgbClr val="C0504D">
                <a:alpha val="50000"/>
                <a:hueOff val="0"/>
                <a:satOff val="0"/>
                <a:lumOff val="0"/>
                <a:alphaOff val="0"/>
                <a:tint val="50000"/>
                <a:shade val="100000"/>
                <a:satMod val="350000"/>
              </a:srgbClr>
            </a:gs>
          </a:gsLst>
          <a:lin ang="16200000" scaled="0"/>
        </a:gradFill>
        <a:ln>
          <a:noFill/>
        </a:ln>
        <a:effectLst/>
      </dgm:spPr>
      <dgm:t>
        <a:bodyPr/>
        <a:lstStyle/>
        <a:p>
          <a:r>
            <a:rPr lang="en-US" sz="1400" b="1" dirty="0">
              <a:solidFill>
                <a:sysClr val="windowText" lastClr="000000">
                  <a:hueOff val="0"/>
                  <a:satOff val="0"/>
                  <a:lumOff val="0"/>
                  <a:alphaOff val="0"/>
                </a:sysClr>
              </a:solidFill>
              <a:latin typeface="Calibri"/>
              <a:ea typeface="+mn-ea"/>
              <a:cs typeface="+mn-cs"/>
            </a:rPr>
            <a:t>Biology</a:t>
          </a:r>
        </a:p>
      </dgm:t>
    </dgm:pt>
    <dgm:pt modelId="{43F9663E-CCD8-7745-824F-1B8AC2D18608}" type="parTrans" cxnId="{2FC63F73-7DD2-714D-B477-2219A4999CCB}">
      <dgm:prSet/>
      <dgm:spPr/>
      <dgm:t>
        <a:bodyPr/>
        <a:lstStyle/>
        <a:p>
          <a:endParaRPr lang="en-US" sz="1800" b="1"/>
        </a:p>
      </dgm:t>
    </dgm:pt>
    <dgm:pt modelId="{0825877C-4B04-E14D-BCAB-F7F33801ADE6}" type="sibTrans" cxnId="{2FC63F73-7DD2-714D-B477-2219A4999CCB}">
      <dgm:prSet/>
      <dgm:spPr/>
      <dgm:t>
        <a:bodyPr/>
        <a:lstStyle/>
        <a:p>
          <a:endParaRPr lang="en-US" sz="1800" b="1"/>
        </a:p>
      </dgm:t>
    </dgm:pt>
    <dgm:pt modelId="{B3511C59-6FBD-724B-B2EB-481BEB781FEB}">
      <dgm:prSet phldrT="[Text]" custT="1"/>
      <dgm:spPr>
        <a:xfrm>
          <a:off x="2130190" y="1256764"/>
          <a:ext cx="1866482" cy="1866482"/>
        </a:xfrm>
        <a:prstGeom prst="ellipse">
          <a:avLst/>
        </a:prstGeom>
        <a:gradFill rotWithShape="0">
          <a:gsLst>
            <a:gs pos="0">
              <a:srgbClr val="9BBB59">
                <a:alpha val="50000"/>
                <a:hueOff val="0"/>
                <a:satOff val="0"/>
                <a:lumOff val="0"/>
                <a:alphaOff val="0"/>
                <a:tint val="100000"/>
                <a:shade val="100000"/>
                <a:satMod val="130000"/>
              </a:srgbClr>
            </a:gs>
            <a:gs pos="100000">
              <a:srgbClr val="9BBB59">
                <a:alpha val="50000"/>
                <a:hueOff val="0"/>
                <a:satOff val="0"/>
                <a:lumOff val="0"/>
                <a:alphaOff val="0"/>
                <a:tint val="50000"/>
                <a:shade val="100000"/>
                <a:satMod val="350000"/>
              </a:srgbClr>
            </a:gs>
          </a:gsLst>
          <a:lin ang="16200000" scaled="0"/>
        </a:gradFill>
        <a:ln>
          <a:noFill/>
        </a:ln>
        <a:effectLst/>
      </dgm:spPr>
      <dgm:t>
        <a:bodyPr/>
        <a:lstStyle/>
        <a:p>
          <a:r>
            <a:rPr lang="en-US" sz="1200" b="1" dirty="0">
              <a:solidFill>
                <a:sysClr val="windowText" lastClr="000000">
                  <a:hueOff val="0"/>
                  <a:satOff val="0"/>
                  <a:lumOff val="0"/>
                  <a:alphaOff val="0"/>
                </a:sysClr>
              </a:solidFill>
              <a:latin typeface="Calibri"/>
              <a:ea typeface="+mn-ea"/>
              <a:cs typeface="+mn-cs"/>
            </a:rPr>
            <a:t>Computer Science</a:t>
          </a:r>
        </a:p>
      </dgm:t>
    </dgm:pt>
    <dgm:pt modelId="{97460EAB-B68F-AC41-AAE2-301F0F691612}" type="parTrans" cxnId="{353DA25E-31AB-E04E-A006-6E63E3FDB0D8}">
      <dgm:prSet/>
      <dgm:spPr/>
      <dgm:t>
        <a:bodyPr/>
        <a:lstStyle/>
        <a:p>
          <a:endParaRPr lang="en-US" sz="1800" b="1"/>
        </a:p>
      </dgm:t>
    </dgm:pt>
    <dgm:pt modelId="{4F96FC2B-A8A2-F54E-B39B-E1ECA7152625}" type="sibTrans" cxnId="{353DA25E-31AB-E04E-A006-6E63E3FDB0D8}">
      <dgm:prSet/>
      <dgm:spPr/>
      <dgm:t>
        <a:bodyPr/>
        <a:lstStyle/>
        <a:p>
          <a:endParaRPr lang="en-US" sz="1800" b="1"/>
        </a:p>
      </dgm:t>
    </dgm:pt>
    <dgm:pt modelId="{D3051712-8096-5243-989F-6F3E5657DCE2}">
      <dgm:prSet phldrT="[Text]" custT="1"/>
      <dgm:spPr>
        <a:xfrm>
          <a:off x="783212" y="1256764"/>
          <a:ext cx="1866482" cy="1866482"/>
        </a:xfrm>
        <a:prstGeom prst="ellipse">
          <a:avLst/>
        </a:prstGeom>
        <a:gradFill rotWithShape="0">
          <a:gsLst>
            <a:gs pos="0">
              <a:srgbClr val="8064A2">
                <a:alpha val="50000"/>
                <a:hueOff val="0"/>
                <a:satOff val="0"/>
                <a:lumOff val="0"/>
                <a:alphaOff val="0"/>
                <a:tint val="100000"/>
                <a:shade val="100000"/>
                <a:satMod val="130000"/>
              </a:srgbClr>
            </a:gs>
            <a:gs pos="100000">
              <a:srgbClr val="8064A2">
                <a:alpha val="50000"/>
                <a:hueOff val="0"/>
                <a:satOff val="0"/>
                <a:lumOff val="0"/>
                <a:alphaOff val="0"/>
                <a:tint val="50000"/>
                <a:shade val="100000"/>
                <a:satMod val="350000"/>
              </a:srgbClr>
            </a:gs>
          </a:gsLst>
          <a:lin ang="16200000" scaled="0"/>
        </a:gradFill>
        <a:ln>
          <a:noFill/>
        </a:ln>
        <a:effectLst/>
      </dgm:spPr>
      <dgm:t>
        <a:bodyPr/>
        <a:lstStyle/>
        <a:p>
          <a:r>
            <a:rPr lang="en-US" sz="1400" b="1" dirty="0">
              <a:solidFill>
                <a:sysClr val="windowText" lastClr="000000">
                  <a:hueOff val="0"/>
                  <a:satOff val="0"/>
                  <a:lumOff val="0"/>
                  <a:alphaOff val="0"/>
                </a:sysClr>
              </a:solidFill>
              <a:latin typeface="Calibri"/>
              <a:ea typeface="+mn-ea"/>
              <a:cs typeface="+mn-cs"/>
            </a:rPr>
            <a:t>Statistics</a:t>
          </a:r>
        </a:p>
      </dgm:t>
    </dgm:pt>
    <dgm:pt modelId="{6BFBDAE4-B2F7-7046-9524-DB30F28D4435}" type="parTrans" cxnId="{A7DAAA12-B998-3E44-8A00-03F22B02A516}">
      <dgm:prSet/>
      <dgm:spPr/>
      <dgm:t>
        <a:bodyPr/>
        <a:lstStyle/>
        <a:p>
          <a:endParaRPr lang="en-US" sz="1800" b="1"/>
        </a:p>
      </dgm:t>
    </dgm:pt>
    <dgm:pt modelId="{C112953D-7D1B-AA47-ADDE-BA78B517A79D}" type="sibTrans" cxnId="{A7DAAA12-B998-3E44-8A00-03F22B02A516}">
      <dgm:prSet/>
      <dgm:spPr/>
      <dgm:t>
        <a:bodyPr/>
        <a:lstStyle/>
        <a:p>
          <a:endParaRPr lang="en-US" sz="1800" b="1"/>
        </a:p>
      </dgm:t>
    </dgm:pt>
    <dgm:pt modelId="{03CD55EF-2C8C-B145-85FC-DDC5A121AE0C}" type="pres">
      <dgm:prSet presAssocID="{8F0BB81A-4DB2-4640-AB3A-CDAFF0CD9671}" presName="compositeShape" presStyleCnt="0">
        <dgm:presLayoutVars>
          <dgm:chMax val="7"/>
          <dgm:dir/>
          <dgm:resizeHandles val="exact"/>
        </dgm:presLayoutVars>
      </dgm:prSet>
      <dgm:spPr/>
    </dgm:pt>
    <dgm:pt modelId="{3FE9A758-47D1-664C-A98F-DE4D988F3399}" type="pres">
      <dgm:prSet presAssocID="{ACFC2814-CDF1-0F44-B5F0-D64A21621DB2}" presName="circ1" presStyleLbl="vennNode1" presStyleIdx="0" presStyleCnt="3" custLinFactNeighborY="-2381"/>
      <dgm:spPr/>
      <dgm:t>
        <a:bodyPr/>
        <a:lstStyle/>
        <a:p>
          <a:endParaRPr lang="en-US"/>
        </a:p>
      </dgm:t>
    </dgm:pt>
    <dgm:pt modelId="{6241E26C-812A-9046-AAD3-AD237809808C}" type="pres">
      <dgm:prSet presAssocID="{ACFC2814-CDF1-0F44-B5F0-D64A21621DB2}" presName="circ1Tx" presStyleLbl="revTx" presStyleIdx="0" presStyleCnt="0">
        <dgm:presLayoutVars>
          <dgm:chMax val="0"/>
          <dgm:chPref val="0"/>
          <dgm:bulletEnabled val="1"/>
        </dgm:presLayoutVars>
      </dgm:prSet>
      <dgm:spPr/>
      <dgm:t>
        <a:bodyPr/>
        <a:lstStyle/>
        <a:p>
          <a:endParaRPr lang="en-US"/>
        </a:p>
      </dgm:t>
    </dgm:pt>
    <dgm:pt modelId="{3613E90E-5B3E-E84A-8C85-CD554E81E200}" type="pres">
      <dgm:prSet presAssocID="{B3511C59-6FBD-724B-B2EB-481BEB781FEB}" presName="circ2" presStyleLbl="vennNode1" presStyleIdx="1" presStyleCnt="3"/>
      <dgm:spPr/>
      <dgm:t>
        <a:bodyPr/>
        <a:lstStyle/>
        <a:p>
          <a:endParaRPr lang="en-US"/>
        </a:p>
      </dgm:t>
    </dgm:pt>
    <dgm:pt modelId="{AD8C14D5-4FFD-954B-9424-8B035AEEA423}" type="pres">
      <dgm:prSet presAssocID="{B3511C59-6FBD-724B-B2EB-481BEB781FEB}" presName="circ2Tx" presStyleLbl="revTx" presStyleIdx="0" presStyleCnt="0">
        <dgm:presLayoutVars>
          <dgm:chMax val="0"/>
          <dgm:chPref val="0"/>
          <dgm:bulletEnabled val="1"/>
        </dgm:presLayoutVars>
      </dgm:prSet>
      <dgm:spPr/>
      <dgm:t>
        <a:bodyPr/>
        <a:lstStyle/>
        <a:p>
          <a:endParaRPr lang="en-US"/>
        </a:p>
      </dgm:t>
    </dgm:pt>
    <dgm:pt modelId="{0C1CF4AE-957B-2742-8052-2304B8F074B2}" type="pres">
      <dgm:prSet presAssocID="{D3051712-8096-5243-989F-6F3E5657DCE2}" presName="circ3" presStyleLbl="vennNode1" presStyleIdx="2" presStyleCnt="3"/>
      <dgm:spPr/>
      <dgm:t>
        <a:bodyPr/>
        <a:lstStyle/>
        <a:p>
          <a:endParaRPr lang="en-US"/>
        </a:p>
      </dgm:t>
    </dgm:pt>
    <dgm:pt modelId="{F4C7C1EB-CB7F-5949-9C22-30A90D7D4B16}" type="pres">
      <dgm:prSet presAssocID="{D3051712-8096-5243-989F-6F3E5657DCE2}" presName="circ3Tx" presStyleLbl="revTx" presStyleIdx="0" presStyleCnt="0">
        <dgm:presLayoutVars>
          <dgm:chMax val="0"/>
          <dgm:chPref val="0"/>
          <dgm:bulletEnabled val="1"/>
        </dgm:presLayoutVars>
      </dgm:prSet>
      <dgm:spPr/>
      <dgm:t>
        <a:bodyPr/>
        <a:lstStyle/>
        <a:p>
          <a:endParaRPr lang="en-US"/>
        </a:p>
      </dgm:t>
    </dgm:pt>
  </dgm:ptLst>
  <dgm:cxnLst>
    <dgm:cxn modelId="{F6EE917C-3177-A64E-BB6D-39F51A3F9802}" type="presOf" srcId="{ACFC2814-CDF1-0F44-B5F0-D64A21621DB2}" destId="{6241E26C-812A-9046-AAD3-AD237809808C}" srcOrd="1" destOrd="0" presId="urn:microsoft.com/office/officeart/2005/8/layout/venn1"/>
    <dgm:cxn modelId="{2FC63F73-7DD2-714D-B477-2219A4999CCB}" srcId="{8F0BB81A-4DB2-4640-AB3A-CDAFF0CD9671}" destId="{ACFC2814-CDF1-0F44-B5F0-D64A21621DB2}" srcOrd="0" destOrd="0" parTransId="{43F9663E-CCD8-7745-824F-1B8AC2D18608}" sibTransId="{0825877C-4B04-E14D-BCAB-F7F33801ADE6}"/>
    <dgm:cxn modelId="{B1D78793-ADCC-744A-97CB-86362BC8228F}" type="presOf" srcId="{D3051712-8096-5243-989F-6F3E5657DCE2}" destId="{F4C7C1EB-CB7F-5949-9C22-30A90D7D4B16}" srcOrd="1" destOrd="0" presId="urn:microsoft.com/office/officeart/2005/8/layout/venn1"/>
    <dgm:cxn modelId="{A7DAAA12-B998-3E44-8A00-03F22B02A516}" srcId="{8F0BB81A-4DB2-4640-AB3A-CDAFF0CD9671}" destId="{D3051712-8096-5243-989F-6F3E5657DCE2}" srcOrd="2" destOrd="0" parTransId="{6BFBDAE4-B2F7-7046-9524-DB30F28D4435}" sibTransId="{C112953D-7D1B-AA47-ADDE-BA78B517A79D}"/>
    <dgm:cxn modelId="{353DA25E-31AB-E04E-A006-6E63E3FDB0D8}" srcId="{8F0BB81A-4DB2-4640-AB3A-CDAFF0CD9671}" destId="{B3511C59-6FBD-724B-B2EB-481BEB781FEB}" srcOrd="1" destOrd="0" parTransId="{97460EAB-B68F-AC41-AAE2-301F0F691612}" sibTransId="{4F96FC2B-A8A2-F54E-B39B-E1ECA7152625}"/>
    <dgm:cxn modelId="{1EE77CCE-1BCE-D048-907C-FE8C55DE9541}" type="presOf" srcId="{B3511C59-6FBD-724B-B2EB-481BEB781FEB}" destId="{AD8C14D5-4FFD-954B-9424-8B035AEEA423}" srcOrd="1" destOrd="0" presId="urn:microsoft.com/office/officeart/2005/8/layout/venn1"/>
    <dgm:cxn modelId="{D43B7C56-5762-EA4A-A082-0776032B532E}" type="presOf" srcId="{D3051712-8096-5243-989F-6F3E5657DCE2}" destId="{0C1CF4AE-957B-2742-8052-2304B8F074B2}" srcOrd="0" destOrd="0" presId="urn:microsoft.com/office/officeart/2005/8/layout/venn1"/>
    <dgm:cxn modelId="{DC89E422-123D-A64D-82E4-E6C279CD7F4D}" type="presOf" srcId="{8F0BB81A-4DB2-4640-AB3A-CDAFF0CD9671}" destId="{03CD55EF-2C8C-B145-85FC-DDC5A121AE0C}" srcOrd="0" destOrd="0" presId="urn:microsoft.com/office/officeart/2005/8/layout/venn1"/>
    <dgm:cxn modelId="{1E8C37C8-FFF4-FD4F-AB8C-C873C31F43B0}" type="presOf" srcId="{B3511C59-6FBD-724B-B2EB-481BEB781FEB}" destId="{3613E90E-5B3E-E84A-8C85-CD554E81E200}" srcOrd="0" destOrd="0" presId="urn:microsoft.com/office/officeart/2005/8/layout/venn1"/>
    <dgm:cxn modelId="{64FFFFCE-2E2A-A742-8F69-484BF22DDC87}" type="presOf" srcId="{ACFC2814-CDF1-0F44-B5F0-D64A21621DB2}" destId="{3FE9A758-47D1-664C-A98F-DE4D988F3399}" srcOrd="0" destOrd="0" presId="urn:microsoft.com/office/officeart/2005/8/layout/venn1"/>
    <dgm:cxn modelId="{D871A9DC-545F-E249-8460-E1DDDE564B65}" type="presParOf" srcId="{03CD55EF-2C8C-B145-85FC-DDC5A121AE0C}" destId="{3FE9A758-47D1-664C-A98F-DE4D988F3399}" srcOrd="0" destOrd="0" presId="urn:microsoft.com/office/officeart/2005/8/layout/venn1"/>
    <dgm:cxn modelId="{1D12A1D4-9167-A346-A462-7B68CDE48D99}" type="presParOf" srcId="{03CD55EF-2C8C-B145-85FC-DDC5A121AE0C}" destId="{6241E26C-812A-9046-AAD3-AD237809808C}" srcOrd="1" destOrd="0" presId="urn:microsoft.com/office/officeart/2005/8/layout/venn1"/>
    <dgm:cxn modelId="{18A9D6BB-7DF3-354C-BAF3-2D111DB735AF}" type="presParOf" srcId="{03CD55EF-2C8C-B145-85FC-DDC5A121AE0C}" destId="{3613E90E-5B3E-E84A-8C85-CD554E81E200}" srcOrd="2" destOrd="0" presId="urn:microsoft.com/office/officeart/2005/8/layout/venn1"/>
    <dgm:cxn modelId="{D574E0F3-85AF-D646-9CAE-949C8F82D3AC}" type="presParOf" srcId="{03CD55EF-2C8C-B145-85FC-DDC5A121AE0C}" destId="{AD8C14D5-4FFD-954B-9424-8B035AEEA423}" srcOrd="3" destOrd="0" presId="urn:microsoft.com/office/officeart/2005/8/layout/venn1"/>
    <dgm:cxn modelId="{293CCACD-392F-7749-92A4-404ACA802EF3}" type="presParOf" srcId="{03CD55EF-2C8C-B145-85FC-DDC5A121AE0C}" destId="{0C1CF4AE-957B-2742-8052-2304B8F074B2}" srcOrd="4" destOrd="0" presId="urn:microsoft.com/office/officeart/2005/8/layout/venn1"/>
    <dgm:cxn modelId="{86949F54-6ECD-7B41-932E-67C3167D2173}" type="presParOf" srcId="{03CD55EF-2C8C-B145-85FC-DDC5A121AE0C}" destId="{F4C7C1EB-CB7F-5949-9C22-30A90D7D4B1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D932D-92AE-444D-8B4F-DB7CCE8E85C6}">
      <dsp:nvSpPr>
        <dsp:cNvPr id="0" name=""/>
        <dsp:cNvSpPr/>
      </dsp:nvSpPr>
      <dsp:spPr>
        <a:xfrm>
          <a:off x="1041" y="161744"/>
          <a:ext cx="369837" cy="3698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CDSE</a:t>
          </a:r>
          <a:endParaRPr lang="en-US" sz="600" kern="1200" dirty="0"/>
        </a:p>
      </dsp:txBody>
      <dsp:txXfrm>
        <a:off x="55202" y="215905"/>
        <a:ext cx="261515" cy="261515"/>
      </dsp:txXfrm>
    </dsp:sp>
    <dsp:sp modelId="{9E68021E-2EEE-744A-8784-0298744BACF5}">
      <dsp:nvSpPr>
        <dsp:cNvPr id="0" name=""/>
        <dsp:cNvSpPr/>
      </dsp:nvSpPr>
      <dsp:spPr>
        <a:xfrm>
          <a:off x="78707" y="561613"/>
          <a:ext cx="214505" cy="214505"/>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07140" y="643640"/>
        <a:ext cx="157639" cy="50451"/>
      </dsp:txXfrm>
    </dsp:sp>
    <dsp:sp modelId="{4D0BB2D7-9ADC-8741-B0CA-72A8677FA7A9}">
      <dsp:nvSpPr>
        <dsp:cNvPr id="0" name=""/>
        <dsp:cNvSpPr/>
      </dsp:nvSpPr>
      <dsp:spPr>
        <a:xfrm>
          <a:off x="1041" y="806150"/>
          <a:ext cx="369837" cy="3698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CCR</a:t>
          </a:r>
          <a:endParaRPr lang="en-US" sz="600" kern="1200" dirty="0"/>
        </a:p>
      </dsp:txBody>
      <dsp:txXfrm>
        <a:off x="55202" y="860311"/>
        <a:ext cx="261515" cy="261515"/>
      </dsp:txXfrm>
    </dsp:sp>
    <dsp:sp modelId="{82A69133-0B05-9043-8C5B-120AC4EDFA6F}">
      <dsp:nvSpPr>
        <dsp:cNvPr id="0" name=""/>
        <dsp:cNvSpPr/>
      </dsp:nvSpPr>
      <dsp:spPr>
        <a:xfrm>
          <a:off x="426355" y="600076"/>
          <a:ext cx="117608" cy="13757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6355" y="627592"/>
        <a:ext cx="82326" cy="82547"/>
      </dsp:txXfrm>
    </dsp:sp>
    <dsp:sp modelId="{D0F9D5E8-0E6C-A449-A851-7FC30800DF95}">
      <dsp:nvSpPr>
        <dsp:cNvPr id="0" name=""/>
        <dsp:cNvSpPr/>
      </dsp:nvSpPr>
      <dsp:spPr>
        <a:xfrm>
          <a:off x="592782" y="299028"/>
          <a:ext cx="739675" cy="73967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ICDS</a:t>
          </a:r>
          <a:endParaRPr lang="en-US" sz="1500" kern="1200" dirty="0"/>
        </a:p>
      </dsp:txBody>
      <dsp:txXfrm>
        <a:off x="701105" y="407351"/>
        <a:ext cx="523029" cy="523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D86FC-9ED4-8E42-B587-CBECAD2B5F19}">
      <dsp:nvSpPr>
        <dsp:cNvPr id="0" name=""/>
        <dsp:cNvSpPr/>
      </dsp:nvSpPr>
      <dsp:spPr>
        <a:xfrm>
          <a:off x="617" y="0"/>
          <a:ext cx="154287" cy="154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CA8D126-10BB-334D-B2C3-C6838E39C633}">
      <dsp:nvSpPr>
        <dsp:cNvPr id="0" name=""/>
        <dsp:cNvSpPr/>
      </dsp:nvSpPr>
      <dsp:spPr>
        <a:xfrm>
          <a:off x="16046" y="15428"/>
          <a:ext cx="123429" cy="123429"/>
        </a:xfrm>
        <a:prstGeom prst="chord">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279C27F-48D8-7044-A644-8E2FF617E2F4}">
      <dsp:nvSpPr>
        <dsp:cNvPr id="0" name=""/>
        <dsp:cNvSpPr/>
      </dsp:nvSpPr>
      <dsp:spPr>
        <a:xfrm>
          <a:off x="187047" y="154287"/>
          <a:ext cx="456432" cy="649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266700">
            <a:lnSpc>
              <a:spcPct val="90000"/>
            </a:lnSpc>
            <a:spcBef>
              <a:spcPct val="0"/>
            </a:spcBef>
            <a:spcAft>
              <a:spcPct val="35000"/>
            </a:spcAft>
          </a:pPr>
          <a:r>
            <a:rPr lang="en-US" sz="600" kern="1200" dirty="0" smtClean="0"/>
            <a:t>“JIT” skill oriented components</a:t>
          </a:r>
          <a:endParaRPr lang="en-US" sz="600" kern="1200" dirty="0"/>
        </a:p>
      </dsp:txBody>
      <dsp:txXfrm>
        <a:off x="187047" y="154287"/>
        <a:ext cx="456432" cy="649291"/>
      </dsp:txXfrm>
    </dsp:sp>
    <dsp:sp modelId="{3A822233-8EBA-444C-93F2-C562499515B8}">
      <dsp:nvSpPr>
        <dsp:cNvPr id="0" name=""/>
        <dsp:cNvSpPr/>
      </dsp:nvSpPr>
      <dsp:spPr>
        <a:xfrm>
          <a:off x="187047" y="0"/>
          <a:ext cx="456432" cy="15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lvl="0" algn="l" defTabSz="266700">
            <a:lnSpc>
              <a:spcPct val="90000"/>
            </a:lnSpc>
            <a:spcBef>
              <a:spcPct val="0"/>
            </a:spcBef>
            <a:spcAft>
              <a:spcPct val="35000"/>
            </a:spcAft>
          </a:pPr>
          <a:r>
            <a:rPr lang="en-US" sz="600" kern="1200" dirty="0" smtClean="0"/>
            <a:t>Modules</a:t>
          </a:r>
          <a:endParaRPr lang="en-US" sz="600" kern="1200" dirty="0"/>
        </a:p>
      </dsp:txBody>
      <dsp:txXfrm>
        <a:off x="187047" y="0"/>
        <a:ext cx="456432" cy="154287"/>
      </dsp:txXfrm>
    </dsp:sp>
    <dsp:sp modelId="{D1F37E4D-4113-4549-B477-F53B019B8E02}">
      <dsp:nvSpPr>
        <dsp:cNvPr id="0" name=""/>
        <dsp:cNvSpPr/>
      </dsp:nvSpPr>
      <dsp:spPr>
        <a:xfrm>
          <a:off x="675623" y="0"/>
          <a:ext cx="154287" cy="154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C861CB-1252-AA44-A47C-908EF1298DBE}">
      <dsp:nvSpPr>
        <dsp:cNvPr id="0" name=""/>
        <dsp:cNvSpPr/>
      </dsp:nvSpPr>
      <dsp:spPr>
        <a:xfrm>
          <a:off x="691052" y="15428"/>
          <a:ext cx="123429" cy="123429"/>
        </a:xfrm>
        <a:prstGeom prst="chord">
          <a:avLst>
            <a:gd name="adj1" fmla="val 0"/>
            <a:gd name="adj2" fmla="val 10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E9806E-FA14-D246-BB0C-90CB12977E39}">
      <dsp:nvSpPr>
        <dsp:cNvPr id="0" name=""/>
        <dsp:cNvSpPr/>
      </dsp:nvSpPr>
      <dsp:spPr>
        <a:xfrm>
          <a:off x="862054" y="154287"/>
          <a:ext cx="456432" cy="649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266700">
            <a:lnSpc>
              <a:spcPct val="90000"/>
            </a:lnSpc>
            <a:spcBef>
              <a:spcPct val="0"/>
            </a:spcBef>
            <a:spcAft>
              <a:spcPct val="35000"/>
            </a:spcAft>
          </a:pPr>
          <a:r>
            <a:rPr lang="en-US" sz="600" kern="1200" dirty="0" smtClean="0"/>
            <a:t>Ensembles of modules in market oriented focus areas</a:t>
          </a:r>
          <a:endParaRPr lang="en-US" sz="600" kern="1200" dirty="0"/>
        </a:p>
      </dsp:txBody>
      <dsp:txXfrm>
        <a:off x="862054" y="154287"/>
        <a:ext cx="456432" cy="649291"/>
      </dsp:txXfrm>
    </dsp:sp>
    <dsp:sp modelId="{DF26BC0B-C732-A34C-882C-BBD2A9BC4C10}">
      <dsp:nvSpPr>
        <dsp:cNvPr id="0" name=""/>
        <dsp:cNvSpPr/>
      </dsp:nvSpPr>
      <dsp:spPr>
        <a:xfrm>
          <a:off x="862054" y="0"/>
          <a:ext cx="456432" cy="15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lvl="0" algn="l" defTabSz="266700">
            <a:lnSpc>
              <a:spcPct val="90000"/>
            </a:lnSpc>
            <a:spcBef>
              <a:spcPct val="0"/>
            </a:spcBef>
            <a:spcAft>
              <a:spcPct val="35000"/>
            </a:spcAft>
          </a:pPr>
          <a:r>
            <a:rPr lang="en-US" sz="600" kern="1200" dirty="0" smtClean="0"/>
            <a:t>Certificates</a:t>
          </a:r>
          <a:endParaRPr lang="en-US" sz="600" kern="1200" dirty="0"/>
        </a:p>
      </dsp:txBody>
      <dsp:txXfrm>
        <a:off x="862054" y="0"/>
        <a:ext cx="456432" cy="154287"/>
      </dsp:txXfrm>
    </dsp:sp>
    <dsp:sp modelId="{300F47DE-27E6-634E-AC99-3AD117026E88}">
      <dsp:nvSpPr>
        <dsp:cNvPr id="0" name=""/>
        <dsp:cNvSpPr/>
      </dsp:nvSpPr>
      <dsp:spPr>
        <a:xfrm>
          <a:off x="1410394" y="0"/>
          <a:ext cx="154287" cy="154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6015E48-CD0D-1A4A-A0A6-979E0506129A}">
      <dsp:nvSpPr>
        <dsp:cNvPr id="0" name=""/>
        <dsp:cNvSpPr/>
      </dsp:nvSpPr>
      <dsp:spPr>
        <a:xfrm>
          <a:off x="1424898" y="15428"/>
          <a:ext cx="123429" cy="123429"/>
        </a:xfrm>
        <a:prstGeom prst="chord">
          <a:avLst>
            <a:gd name="adj1" fmla="val 19800000"/>
            <a:gd name="adj2" fmla="val 126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63D5FE2-2B44-8B45-B38C-D7733BDF2244}">
      <dsp:nvSpPr>
        <dsp:cNvPr id="0" name=""/>
        <dsp:cNvSpPr/>
      </dsp:nvSpPr>
      <dsp:spPr>
        <a:xfrm>
          <a:off x="1580871" y="154287"/>
          <a:ext cx="448349" cy="649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266700">
            <a:lnSpc>
              <a:spcPct val="90000"/>
            </a:lnSpc>
            <a:spcBef>
              <a:spcPct val="0"/>
            </a:spcBef>
            <a:spcAft>
              <a:spcPct val="35000"/>
            </a:spcAft>
          </a:pPr>
          <a:r>
            <a:rPr lang="en-US" sz="600" kern="1200" dirty="0" smtClean="0"/>
            <a:t>Theory aware, practice oriented, terminal masters degree</a:t>
          </a:r>
          <a:endParaRPr lang="en-US" sz="600" kern="1200" dirty="0"/>
        </a:p>
      </dsp:txBody>
      <dsp:txXfrm>
        <a:off x="1580871" y="154287"/>
        <a:ext cx="448349" cy="649291"/>
      </dsp:txXfrm>
    </dsp:sp>
    <dsp:sp modelId="{031C6A0F-A10C-6143-B123-36011A325255}">
      <dsp:nvSpPr>
        <dsp:cNvPr id="0" name=""/>
        <dsp:cNvSpPr/>
      </dsp:nvSpPr>
      <dsp:spPr>
        <a:xfrm>
          <a:off x="1583205" y="0"/>
          <a:ext cx="456432" cy="15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lvl="0" algn="l" defTabSz="266700">
            <a:lnSpc>
              <a:spcPct val="90000"/>
            </a:lnSpc>
            <a:spcBef>
              <a:spcPct val="0"/>
            </a:spcBef>
            <a:spcAft>
              <a:spcPct val="35000"/>
            </a:spcAft>
          </a:pPr>
          <a:r>
            <a:rPr lang="en-US" sz="600" kern="1200" dirty="0" smtClean="0"/>
            <a:t>MPS</a:t>
          </a:r>
          <a:endParaRPr lang="en-US" sz="600" kern="1200" dirty="0"/>
        </a:p>
      </dsp:txBody>
      <dsp:txXfrm>
        <a:off x="1583205" y="0"/>
        <a:ext cx="456432" cy="154287"/>
      </dsp:txXfrm>
    </dsp:sp>
    <dsp:sp modelId="{24809BFC-1C5A-DE46-961D-4DB5558DAE40}">
      <dsp:nvSpPr>
        <dsp:cNvPr id="0" name=""/>
        <dsp:cNvSpPr/>
      </dsp:nvSpPr>
      <dsp:spPr>
        <a:xfrm>
          <a:off x="2025636" y="0"/>
          <a:ext cx="154287" cy="154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8B54F9D-BCFC-2A4E-8B12-4E5CA8BC98C3}">
      <dsp:nvSpPr>
        <dsp:cNvPr id="0" name=""/>
        <dsp:cNvSpPr/>
      </dsp:nvSpPr>
      <dsp:spPr>
        <a:xfrm>
          <a:off x="2040293" y="15428"/>
          <a:ext cx="123429" cy="123429"/>
        </a:xfrm>
        <a:prstGeom prst="chord">
          <a:avLst>
            <a:gd name="adj1" fmla="val 162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106DA8-9EA7-6644-88ED-89B04ACA5837}">
      <dsp:nvSpPr>
        <dsp:cNvPr id="0" name=""/>
        <dsp:cNvSpPr/>
      </dsp:nvSpPr>
      <dsp:spPr>
        <a:xfrm>
          <a:off x="2159763" y="154287"/>
          <a:ext cx="456432" cy="649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266700">
            <a:lnSpc>
              <a:spcPct val="90000"/>
            </a:lnSpc>
            <a:spcBef>
              <a:spcPct val="0"/>
            </a:spcBef>
            <a:spcAft>
              <a:spcPct val="35000"/>
            </a:spcAft>
          </a:pPr>
          <a:r>
            <a:rPr lang="en-US" sz="600" kern="1200" dirty="0" smtClean="0"/>
            <a:t>Apex  degree - theory focused with high end skills</a:t>
          </a:r>
          <a:endParaRPr lang="en-US" sz="600" kern="1200" dirty="0"/>
        </a:p>
      </dsp:txBody>
      <dsp:txXfrm>
        <a:off x="2159763" y="154287"/>
        <a:ext cx="456432" cy="649291"/>
      </dsp:txXfrm>
    </dsp:sp>
    <dsp:sp modelId="{01A7C748-8D13-084C-A276-E19637F0B4B9}">
      <dsp:nvSpPr>
        <dsp:cNvPr id="0" name=""/>
        <dsp:cNvSpPr/>
      </dsp:nvSpPr>
      <dsp:spPr>
        <a:xfrm>
          <a:off x="2159763" y="0"/>
          <a:ext cx="456432" cy="15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lvl="0" algn="l" defTabSz="266700">
            <a:lnSpc>
              <a:spcPct val="90000"/>
            </a:lnSpc>
            <a:spcBef>
              <a:spcPct val="0"/>
            </a:spcBef>
            <a:spcAft>
              <a:spcPct val="35000"/>
            </a:spcAft>
          </a:pPr>
          <a:r>
            <a:rPr lang="en-US" sz="600" kern="1200" dirty="0" smtClean="0"/>
            <a:t>PhD</a:t>
          </a:r>
          <a:endParaRPr lang="en-US" sz="600" kern="1200" dirty="0"/>
        </a:p>
      </dsp:txBody>
      <dsp:txXfrm>
        <a:off x="2159763" y="0"/>
        <a:ext cx="456432" cy="154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15926-8541-4954-91BD-AD491C5C8221}">
      <dsp:nvSpPr>
        <dsp:cNvPr id="0" name=""/>
        <dsp:cNvSpPr/>
      </dsp:nvSpPr>
      <dsp:spPr>
        <a:xfrm>
          <a:off x="1874644" y="1284993"/>
          <a:ext cx="1633282" cy="141285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BA Law w/ Sports Administration Minor</a:t>
          </a:r>
          <a:endParaRPr lang="en-US" sz="1000" kern="1200" dirty="0"/>
        </a:p>
      </dsp:txBody>
      <dsp:txXfrm>
        <a:off x="2145302" y="1519123"/>
        <a:ext cx="1091966" cy="944595"/>
      </dsp:txXfrm>
    </dsp:sp>
    <dsp:sp modelId="{67B89175-B0E9-4076-BBD9-53808F8E51DF}">
      <dsp:nvSpPr>
        <dsp:cNvPr id="0" name=""/>
        <dsp:cNvSpPr/>
      </dsp:nvSpPr>
      <dsp:spPr>
        <a:xfrm>
          <a:off x="2897393" y="609037"/>
          <a:ext cx="616232" cy="53096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C1818-A205-40BB-94F1-313CA290DD45}">
      <dsp:nvSpPr>
        <dsp:cNvPr id="0" name=""/>
        <dsp:cNvSpPr/>
      </dsp:nvSpPr>
      <dsp:spPr>
        <a:xfrm>
          <a:off x="2025093" y="0"/>
          <a:ext cx="1338463" cy="115792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JD or MLS Sports Law</a:t>
          </a:r>
          <a:endParaRPr lang="en-US" sz="1000" kern="1200" dirty="0"/>
        </a:p>
      </dsp:txBody>
      <dsp:txXfrm>
        <a:off x="2246905" y="191893"/>
        <a:ext cx="894839" cy="774142"/>
      </dsp:txXfrm>
    </dsp:sp>
    <dsp:sp modelId="{80AF5A59-E387-427F-9749-D93218FB4DCB}">
      <dsp:nvSpPr>
        <dsp:cNvPr id="0" name=""/>
        <dsp:cNvSpPr/>
      </dsp:nvSpPr>
      <dsp:spPr>
        <a:xfrm>
          <a:off x="3616584" y="1601661"/>
          <a:ext cx="616232" cy="53096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39757-A449-481D-9C0F-ABBFF0B8D97A}">
      <dsp:nvSpPr>
        <dsp:cNvPr id="0" name=""/>
        <dsp:cNvSpPr/>
      </dsp:nvSpPr>
      <dsp:spPr>
        <a:xfrm>
          <a:off x="3252620" y="712203"/>
          <a:ext cx="1338463" cy="115792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JD/EdD Sports &amp; Education Administration</a:t>
          </a:r>
          <a:endParaRPr lang="en-US" sz="1000" kern="1200" dirty="0"/>
        </a:p>
      </dsp:txBody>
      <dsp:txXfrm>
        <a:off x="3474432" y="904096"/>
        <a:ext cx="894839" cy="774142"/>
      </dsp:txXfrm>
    </dsp:sp>
    <dsp:sp modelId="{1B7BBC12-AD2A-4110-AAF6-519EF0BDE72D}">
      <dsp:nvSpPr>
        <dsp:cNvPr id="0" name=""/>
        <dsp:cNvSpPr/>
      </dsp:nvSpPr>
      <dsp:spPr>
        <a:xfrm>
          <a:off x="3116988" y="2722146"/>
          <a:ext cx="616232" cy="53096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0A0E7-FC06-4BC9-9C59-640BEEC69BA1}">
      <dsp:nvSpPr>
        <dsp:cNvPr id="0" name=""/>
        <dsp:cNvSpPr/>
      </dsp:nvSpPr>
      <dsp:spPr>
        <a:xfrm>
          <a:off x="3252620" y="2112312"/>
          <a:ext cx="1338463" cy="115792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JD/MD Sports Medicine</a:t>
          </a:r>
          <a:endParaRPr lang="en-US" sz="1000" kern="1200" dirty="0"/>
        </a:p>
      </dsp:txBody>
      <dsp:txXfrm>
        <a:off x="3474432" y="2304205"/>
        <a:ext cx="894839" cy="774142"/>
      </dsp:txXfrm>
    </dsp:sp>
    <dsp:sp modelId="{E0E2D8BE-4ED5-481A-8AFF-F47260E8880C}">
      <dsp:nvSpPr>
        <dsp:cNvPr id="0" name=""/>
        <dsp:cNvSpPr/>
      </dsp:nvSpPr>
      <dsp:spPr>
        <a:xfrm>
          <a:off x="1877684" y="2838457"/>
          <a:ext cx="616232" cy="53096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9727E-E79F-44CF-84E6-414BB7757B98}">
      <dsp:nvSpPr>
        <dsp:cNvPr id="0" name=""/>
        <dsp:cNvSpPr/>
      </dsp:nvSpPr>
      <dsp:spPr>
        <a:xfrm>
          <a:off x="2025093" y="2825312"/>
          <a:ext cx="1338463" cy="115792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JD/MS Law &amp; Community Health &amp; Health Behavior</a:t>
          </a:r>
          <a:endParaRPr lang="en-US" sz="1000" kern="1200" dirty="0"/>
        </a:p>
      </dsp:txBody>
      <dsp:txXfrm>
        <a:off x="2246905" y="3017205"/>
        <a:ext cx="894839" cy="774142"/>
      </dsp:txXfrm>
    </dsp:sp>
    <dsp:sp modelId="{C78A5372-B3D2-4C28-80B0-A86E21858C7E}">
      <dsp:nvSpPr>
        <dsp:cNvPr id="0" name=""/>
        <dsp:cNvSpPr/>
      </dsp:nvSpPr>
      <dsp:spPr>
        <a:xfrm>
          <a:off x="1146715" y="1846232"/>
          <a:ext cx="616232" cy="53096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19015-BD58-4ECB-AEFE-5B78F70ECAF9}">
      <dsp:nvSpPr>
        <dsp:cNvPr id="0" name=""/>
        <dsp:cNvSpPr/>
      </dsp:nvSpPr>
      <dsp:spPr>
        <a:xfrm>
          <a:off x="791868" y="2113109"/>
          <a:ext cx="1338463" cy="115792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BA/MS Law and Athletic Training </a:t>
          </a:r>
        </a:p>
        <a:p>
          <a:pPr lvl="0" algn="ctr" defTabSz="444500">
            <a:lnSpc>
              <a:spcPct val="90000"/>
            </a:lnSpc>
            <a:spcBef>
              <a:spcPct val="0"/>
            </a:spcBef>
            <a:spcAft>
              <a:spcPct val="35000"/>
            </a:spcAft>
          </a:pPr>
          <a:r>
            <a:rPr lang="en-US" sz="1000" kern="1200" dirty="0" smtClean="0"/>
            <a:t>3+2</a:t>
          </a:r>
          <a:endParaRPr lang="en-US" sz="1000" kern="1200" dirty="0"/>
        </a:p>
      </dsp:txBody>
      <dsp:txXfrm>
        <a:off x="1013680" y="2305002"/>
        <a:ext cx="894839" cy="774142"/>
      </dsp:txXfrm>
    </dsp:sp>
    <dsp:sp modelId="{3D31BDBD-E6D1-4BCC-92D7-12B7621F2CEC}">
      <dsp:nvSpPr>
        <dsp:cNvPr id="0" name=""/>
        <dsp:cNvSpPr/>
      </dsp:nvSpPr>
      <dsp:spPr>
        <a:xfrm>
          <a:off x="791868" y="710610"/>
          <a:ext cx="1338463" cy="115792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JD/MBA Sports Law &amp; Management</a:t>
          </a:r>
          <a:endParaRPr lang="en-US" sz="1000" kern="1200" dirty="0"/>
        </a:p>
      </dsp:txBody>
      <dsp:txXfrm>
        <a:off x="1013680" y="902503"/>
        <a:ext cx="894839" cy="774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88D67-9286-4FE0-8F7A-F8CD3ED264BE}">
      <dsp:nvSpPr>
        <dsp:cNvPr id="0" name=""/>
        <dsp:cNvSpPr/>
      </dsp:nvSpPr>
      <dsp:spPr>
        <a:xfrm>
          <a:off x="1733003" y="1525878"/>
          <a:ext cx="1160333" cy="11603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Law</a:t>
          </a:r>
          <a:endParaRPr lang="en-US" sz="1100" kern="1200" dirty="0"/>
        </a:p>
      </dsp:txBody>
      <dsp:txXfrm>
        <a:off x="1902930" y="1695805"/>
        <a:ext cx="820479" cy="820479"/>
      </dsp:txXfrm>
    </dsp:sp>
    <dsp:sp modelId="{DABC0613-528E-4ECD-A55F-6013FC25A56C}">
      <dsp:nvSpPr>
        <dsp:cNvPr id="0" name=""/>
        <dsp:cNvSpPr/>
      </dsp:nvSpPr>
      <dsp:spPr>
        <a:xfrm rot="16200000">
          <a:off x="2138206" y="1328699"/>
          <a:ext cx="349926" cy="44430"/>
        </a:xfrm>
        <a:custGeom>
          <a:avLst/>
          <a:gdLst/>
          <a:ahLst/>
          <a:cxnLst/>
          <a:rect l="0" t="0" r="0" b="0"/>
          <a:pathLst>
            <a:path>
              <a:moveTo>
                <a:pt x="0" y="22215"/>
              </a:moveTo>
              <a:lnTo>
                <a:pt x="349926" y="222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04421" y="1342166"/>
        <a:ext cx="17496" cy="17496"/>
      </dsp:txXfrm>
    </dsp:sp>
    <dsp:sp modelId="{88513CC3-D167-4138-AB0E-CFD3D36B6A83}">
      <dsp:nvSpPr>
        <dsp:cNvPr id="0" name=""/>
        <dsp:cNvSpPr/>
      </dsp:nvSpPr>
      <dsp:spPr>
        <a:xfrm>
          <a:off x="1733003" y="15618"/>
          <a:ext cx="1160333" cy="11603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Education</a:t>
          </a:r>
          <a:endParaRPr lang="en-US" sz="1000" kern="1200" dirty="0"/>
        </a:p>
      </dsp:txBody>
      <dsp:txXfrm>
        <a:off x="1902930" y="185545"/>
        <a:ext cx="820479" cy="820479"/>
      </dsp:txXfrm>
    </dsp:sp>
    <dsp:sp modelId="{4CCAD781-867A-45F9-8FDF-C421EB131AAD}">
      <dsp:nvSpPr>
        <dsp:cNvPr id="0" name=""/>
        <dsp:cNvSpPr/>
      </dsp:nvSpPr>
      <dsp:spPr>
        <a:xfrm rot="20520000">
          <a:off x="2858073" y="1861189"/>
          <a:ext cx="280621" cy="44430"/>
        </a:xfrm>
        <a:custGeom>
          <a:avLst/>
          <a:gdLst/>
          <a:ahLst/>
          <a:cxnLst/>
          <a:rect l="0" t="0" r="0" b="0"/>
          <a:pathLst>
            <a:path>
              <a:moveTo>
                <a:pt x="0" y="22215"/>
              </a:moveTo>
              <a:lnTo>
                <a:pt x="280621" y="222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991369" y="1876389"/>
        <a:ext cx="14031" cy="14031"/>
      </dsp:txXfrm>
    </dsp:sp>
    <dsp:sp modelId="{435A8CC2-3438-460B-852F-45C21AD99269}">
      <dsp:nvSpPr>
        <dsp:cNvPr id="0" name=""/>
        <dsp:cNvSpPr/>
      </dsp:nvSpPr>
      <dsp:spPr>
        <a:xfrm>
          <a:off x="3094851" y="1033596"/>
          <a:ext cx="1309320" cy="12115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Management</a:t>
          </a:r>
          <a:endParaRPr lang="en-US" sz="900" kern="1200" dirty="0"/>
        </a:p>
      </dsp:txBody>
      <dsp:txXfrm>
        <a:off x="3286596" y="1211017"/>
        <a:ext cx="925830" cy="856662"/>
      </dsp:txXfrm>
    </dsp:sp>
    <dsp:sp modelId="{95192838-48B8-4F9C-8B0F-69809F3120A8}">
      <dsp:nvSpPr>
        <dsp:cNvPr id="0" name=""/>
        <dsp:cNvSpPr/>
      </dsp:nvSpPr>
      <dsp:spPr>
        <a:xfrm rot="3240000">
          <a:off x="2582060" y="2694742"/>
          <a:ext cx="349926" cy="44430"/>
        </a:xfrm>
        <a:custGeom>
          <a:avLst/>
          <a:gdLst/>
          <a:ahLst/>
          <a:cxnLst/>
          <a:rect l="0" t="0" r="0" b="0"/>
          <a:pathLst>
            <a:path>
              <a:moveTo>
                <a:pt x="0" y="22215"/>
              </a:moveTo>
              <a:lnTo>
                <a:pt x="349926" y="222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48275" y="2708209"/>
        <a:ext cx="17496" cy="17496"/>
      </dsp:txXfrm>
    </dsp:sp>
    <dsp:sp modelId="{F8C2FABE-7B90-4594-9D11-1F5995C99FC6}">
      <dsp:nvSpPr>
        <dsp:cNvPr id="0" name=""/>
        <dsp:cNvSpPr/>
      </dsp:nvSpPr>
      <dsp:spPr>
        <a:xfrm>
          <a:off x="2620711" y="2747703"/>
          <a:ext cx="1160333" cy="11603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Medicine</a:t>
          </a:r>
          <a:endParaRPr lang="en-US" sz="1000" kern="1200" dirty="0"/>
        </a:p>
      </dsp:txBody>
      <dsp:txXfrm>
        <a:off x="2790638" y="2917630"/>
        <a:ext cx="820479" cy="820479"/>
      </dsp:txXfrm>
    </dsp:sp>
    <dsp:sp modelId="{D2F6BE04-6C43-4914-9B16-9B7BCC801E5F}">
      <dsp:nvSpPr>
        <dsp:cNvPr id="0" name=""/>
        <dsp:cNvSpPr/>
      </dsp:nvSpPr>
      <dsp:spPr>
        <a:xfrm rot="7560000">
          <a:off x="1694352" y="2694742"/>
          <a:ext cx="349926" cy="44430"/>
        </a:xfrm>
        <a:custGeom>
          <a:avLst/>
          <a:gdLst/>
          <a:ahLst/>
          <a:cxnLst/>
          <a:rect l="0" t="0" r="0" b="0"/>
          <a:pathLst>
            <a:path>
              <a:moveTo>
                <a:pt x="0" y="22215"/>
              </a:moveTo>
              <a:lnTo>
                <a:pt x="349926" y="222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860567" y="2708209"/>
        <a:ext cx="17496" cy="17496"/>
      </dsp:txXfrm>
    </dsp:sp>
    <dsp:sp modelId="{FDD5FFA9-4A9E-4207-9C58-F30E76073CE5}">
      <dsp:nvSpPr>
        <dsp:cNvPr id="0" name=""/>
        <dsp:cNvSpPr/>
      </dsp:nvSpPr>
      <dsp:spPr>
        <a:xfrm>
          <a:off x="845294" y="2747703"/>
          <a:ext cx="1160333" cy="11603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Public Health</a:t>
          </a:r>
          <a:endParaRPr lang="en-US" sz="1000" kern="1200" dirty="0"/>
        </a:p>
      </dsp:txBody>
      <dsp:txXfrm>
        <a:off x="1015221" y="2917630"/>
        <a:ext cx="820479" cy="820479"/>
      </dsp:txXfrm>
    </dsp:sp>
    <dsp:sp modelId="{81B7387B-0A4C-4CFF-901F-1376EBE2BCB2}">
      <dsp:nvSpPr>
        <dsp:cNvPr id="0" name=""/>
        <dsp:cNvSpPr/>
      </dsp:nvSpPr>
      <dsp:spPr>
        <a:xfrm rot="11880000">
          <a:off x="1420035" y="1850481"/>
          <a:ext cx="349926" cy="44430"/>
        </a:xfrm>
        <a:custGeom>
          <a:avLst/>
          <a:gdLst/>
          <a:ahLst/>
          <a:cxnLst/>
          <a:rect l="0" t="0" r="0" b="0"/>
          <a:pathLst>
            <a:path>
              <a:moveTo>
                <a:pt x="0" y="22215"/>
              </a:moveTo>
              <a:lnTo>
                <a:pt x="349926" y="222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586250" y="1863948"/>
        <a:ext cx="17496" cy="17496"/>
      </dsp:txXfrm>
    </dsp:sp>
    <dsp:sp modelId="{6203B553-B49D-4E12-82CF-1CE23B4533A5}">
      <dsp:nvSpPr>
        <dsp:cNvPr id="0" name=""/>
        <dsp:cNvSpPr/>
      </dsp:nvSpPr>
      <dsp:spPr>
        <a:xfrm>
          <a:off x="296660" y="1059182"/>
          <a:ext cx="1160333" cy="11603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Division of Athletics</a:t>
          </a:r>
          <a:endParaRPr lang="en-US" sz="1000" kern="1200" dirty="0"/>
        </a:p>
      </dsp:txBody>
      <dsp:txXfrm>
        <a:off x="466587" y="1229109"/>
        <a:ext cx="820479" cy="8204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B9E0E-4DC9-4C4A-8EFB-D742ACBBAD20}">
      <dsp:nvSpPr>
        <dsp:cNvPr id="0" name=""/>
        <dsp:cNvSpPr/>
      </dsp:nvSpPr>
      <dsp:spPr>
        <a:xfrm>
          <a:off x="1508732" y="995537"/>
          <a:ext cx="763974" cy="763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Law</a:t>
          </a:r>
          <a:endParaRPr lang="en-US" sz="1000" kern="1200" dirty="0"/>
        </a:p>
      </dsp:txBody>
      <dsp:txXfrm>
        <a:off x="1620613" y="1107418"/>
        <a:ext cx="540212" cy="540212"/>
      </dsp:txXfrm>
    </dsp:sp>
    <dsp:sp modelId="{36394DEB-223D-41DB-9B09-2109C72DC506}">
      <dsp:nvSpPr>
        <dsp:cNvPr id="0" name=""/>
        <dsp:cNvSpPr/>
      </dsp:nvSpPr>
      <dsp:spPr>
        <a:xfrm rot="16200000">
          <a:off x="1775815" y="862176"/>
          <a:ext cx="229808" cy="36914"/>
        </a:xfrm>
        <a:custGeom>
          <a:avLst/>
          <a:gdLst/>
          <a:ahLst/>
          <a:cxnLst/>
          <a:rect l="0" t="0" r="0" b="0"/>
          <a:pathLst>
            <a:path>
              <a:moveTo>
                <a:pt x="0" y="18457"/>
              </a:moveTo>
              <a:lnTo>
                <a:pt x="229808" y="18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84974" y="874888"/>
        <a:ext cx="11490" cy="11490"/>
      </dsp:txXfrm>
    </dsp:sp>
    <dsp:sp modelId="{7419CA4B-F54A-4214-8BAC-DDF93A4E4E35}">
      <dsp:nvSpPr>
        <dsp:cNvPr id="0" name=""/>
        <dsp:cNvSpPr/>
      </dsp:nvSpPr>
      <dsp:spPr>
        <a:xfrm>
          <a:off x="1508732" y="1754"/>
          <a:ext cx="763974" cy="763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GSE</a:t>
          </a:r>
          <a:endParaRPr lang="en-US" sz="900" kern="1200" dirty="0"/>
        </a:p>
      </dsp:txBody>
      <dsp:txXfrm>
        <a:off x="1620613" y="113635"/>
        <a:ext cx="540212" cy="540212"/>
      </dsp:txXfrm>
    </dsp:sp>
    <dsp:sp modelId="{9E4DD19D-A69A-42A9-8238-F73B2B79B0D5}">
      <dsp:nvSpPr>
        <dsp:cNvPr id="0" name=""/>
        <dsp:cNvSpPr/>
      </dsp:nvSpPr>
      <dsp:spPr>
        <a:xfrm rot="20520000">
          <a:off x="2248387" y="1205520"/>
          <a:ext cx="229808" cy="36914"/>
        </a:xfrm>
        <a:custGeom>
          <a:avLst/>
          <a:gdLst/>
          <a:ahLst/>
          <a:cxnLst/>
          <a:rect l="0" t="0" r="0" b="0"/>
          <a:pathLst>
            <a:path>
              <a:moveTo>
                <a:pt x="0" y="18457"/>
              </a:moveTo>
              <a:lnTo>
                <a:pt x="229808" y="18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57546" y="1218232"/>
        <a:ext cx="11490" cy="11490"/>
      </dsp:txXfrm>
    </dsp:sp>
    <dsp:sp modelId="{B22D75ED-0F9C-4ED9-83B9-EE387BF34317}">
      <dsp:nvSpPr>
        <dsp:cNvPr id="0" name=""/>
        <dsp:cNvSpPr/>
      </dsp:nvSpPr>
      <dsp:spPr>
        <a:xfrm>
          <a:off x="2453876" y="688442"/>
          <a:ext cx="763974" cy="763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JSMBS</a:t>
          </a:r>
          <a:endParaRPr lang="en-US" sz="900" kern="1200" dirty="0"/>
        </a:p>
      </dsp:txBody>
      <dsp:txXfrm>
        <a:off x="2565757" y="800323"/>
        <a:ext cx="540212" cy="540212"/>
      </dsp:txXfrm>
    </dsp:sp>
    <dsp:sp modelId="{A4538AAB-42A7-4E65-B570-FF5554C64BEA}">
      <dsp:nvSpPr>
        <dsp:cNvPr id="0" name=""/>
        <dsp:cNvSpPr/>
      </dsp:nvSpPr>
      <dsp:spPr>
        <a:xfrm rot="3240000">
          <a:off x="2067880" y="1761062"/>
          <a:ext cx="229808" cy="36914"/>
        </a:xfrm>
        <a:custGeom>
          <a:avLst/>
          <a:gdLst/>
          <a:ahLst/>
          <a:cxnLst/>
          <a:rect l="0" t="0" r="0" b="0"/>
          <a:pathLst>
            <a:path>
              <a:moveTo>
                <a:pt x="0" y="18457"/>
              </a:moveTo>
              <a:lnTo>
                <a:pt x="229808" y="18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177039" y="1773773"/>
        <a:ext cx="11490" cy="11490"/>
      </dsp:txXfrm>
    </dsp:sp>
    <dsp:sp modelId="{4D0E3562-47BF-4212-A168-6291DB269E34}">
      <dsp:nvSpPr>
        <dsp:cNvPr id="0" name=""/>
        <dsp:cNvSpPr/>
      </dsp:nvSpPr>
      <dsp:spPr>
        <a:xfrm>
          <a:off x="2092863" y="1799525"/>
          <a:ext cx="763974" cy="763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SOM</a:t>
          </a:r>
          <a:endParaRPr lang="en-US" sz="900" kern="1200" dirty="0"/>
        </a:p>
      </dsp:txBody>
      <dsp:txXfrm>
        <a:off x="2204744" y="1911406"/>
        <a:ext cx="540212" cy="540212"/>
      </dsp:txXfrm>
    </dsp:sp>
    <dsp:sp modelId="{F4F11BEF-686F-47B8-B1D8-7D94E25604A3}">
      <dsp:nvSpPr>
        <dsp:cNvPr id="0" name=""/>
        <dsp:cNvSpPr/>
      </dsp:nvSpPr>
      <dsp:spPr>
        <a:xfrm rot="7560000">
          <a:off x="1486557" y="1759631"/>
          <a:ext cx="226271" cy="36914"/>
        </a:xfrm>
        <a:custGeom>
          <a:avLst/>
          <a:gdLst/>
          <a:ahLst/>
          <a:cxnLst/>
          <a:rect l="0" t="0" r="0" b="0"/>
          <a:pathLst>
            <a:path>
              <a:moveTo>
                <a:pt x="0" y="18457"/>
              </a:moveTo>
              <a:lnTo>
                <a:pt x="226271" y="18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594036" y="1772431"/>
        <a:ext cx="11313" cy="11313"/>
      </dsp:txXfrm>
    </dsp:sp>
    <dsp:sp modelId="{C13C921E-4F60-4FC2-81BB-1A8A1336BD0E}">
      <dsp:nvSpPr>
        <dsp:cNvPr id="0" name=""/>
        <dsp:cNvSpPr/>
      </dsp:nvSpPr>
      <dsp:spPr>
        <a:xfrm>
          <a:off x="914084" y="1799525"/>
          <a:ext cx="785007" cy="763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SPHHP</a:t>
          </a:r>
          <a:endParaRPr lang="en-US" sz="900" kern="1200" dirty="0"/>
        </a:p>
      </dsp:txBody>
      <dsp:txXfrm>
        <a:off x="1029046" y="1911406"/>
        <a:ext cx="555083" cy="540212"/>
      </dsp:txXfrm>
    </dsp:sp>
    <dsp:sp modelId="{8C2CDCF9-655B-40D6-87DC-49A73329FF0A}">
      <dsp:nvSpPr>
        <dsp:cNvPr id="0" name=""/>
        <dsp:cNvSpPr/>
      </dsp:nvSpPr>
      <dsp:spPr>
        <a:xfrm rot="11880000">
          <a:off x="1351722" y="1213198"/>
          <a:ext cx="180112" cy="36914"/>
        </a:xfrm>
        <a:custGeom>
          <a:avLst/>
          <a:gdLst/>
          <a:ahLst/>
          <a:cxnLst/>
          <a:rect l="0" t="0" r="0" b="0"/>
          <a:pathLst>
            <a:path>
              <a:moveTo>
                <a:pt x="0" y="18457"/>
              </a:moveTo>
              <a:lnTo>
                <a:pt x="180112" y="18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437276" y="1227152"/>
        <a:ext cx="9005" cy="9005"/>
      </dsp:txXfrm>
    </dsp:sp>
    <dsp:sp modelId="{45EDCD50-1AAA-4755-9A84-555A9917BED1}">
      <dsp:nvSpPr>
        <dsp:cNvPr id="0" name=""/>
        <dsp:cNvSpPr/>
      </dsp:nvSpPr>
      <dsp:spPr>
        <a:xfrm>
          <a:off x="507436" y="688442"/>
          <a:ext cx="876279" cy="763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Athletics</a:t>
          </a:r>
          <a:endParaRPr lang="en-US" sz="900" kern="1200" dirty="0"/>
        </a:p>
      </dsp:txBody>
      <dsp:txXfrm>
        <a:off x="635764" y="800323"/>
        <a:ext cx="619623" cy="5402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9A758-47D1-664C-A98F-DE4D988F3399}">
      <dsp:nvSpPr>
        <dsp:cNvPr id="0" name=""/>
        <dsp:cNvSpPr/>
      </dsp:nvSpPr>
      <dsp:spPr>
        <a:xfrm>
          <a:off x="1774614" y="0"/>
          <a:ext cx="1676594" cy="1676594"/>
        </a:xfrm>
        <a:prstGeom prst="ellipse">
          <a:avLst/>
        </a:prstGeom>
        <a:gradFill rotWithShape="0">
          <a:gsLst>
            <a:gs pos="0">
              <a:srgbClr val="C0504D">
                <a:alpha val="50000"/>
                <a:hueOff val="0"/>
                <a:satOff val="0"/>
                <a:lumOff val="0"/>
                <a:alphaOff val="0"/>
                <a:tint val="100000"/>
                <a:shade val="100000"/>
                <a:satMod val="130000"/>
              </a:srgbClr>
            </a:gs>
            <a:gs pos="100000">
              <a:srgbClr val="C0504D">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a:ea typeface="+mn-ea"/>
              <a:cs typeface="+mn-cs"/>
            </a:rPr>
            <a:t>Biology</a:t>
          </a:r>
        </a:p>
      </dsp:txBody>
      <dsp:txXfrm>
        <a:off x="2178216" y="403893"/>
        <a:ext cx="869390" cy="533489"/>
      </dsp:txXfrm>
    </dsp:sp>
    <dsp:sp modelId="{3613E90E-5B3E-E84A-8C85-CD554E81E200}">
      <dsp:nvSpPr>
        <dsp:cNvPr id="0" name=""/>
        <dsp:cNvSpPr/>
      </dsp:nvSpPr>
      <dsp:spPr>
        <a:xfrm>
          <a:off x="2379585" y="1082800"/>
          <a:ext cx="1676594" cy="1676594"/>
        </a:xfrm>
        <a:prstGeom prst="ellipse">
          <a:avLst/>
        </a:prstGeom>
        <a:gradFill rotWithShape="0">
          <a:gsLst>
            <a:gs pos="0">
              <a:srgbClr val="9BBB59">
                <a:alpha val="50000"/>
                <a:hueOff val="0"/>
                <a:satOff val="0"/>
                <a:lumOff val="0"/>
                <a:alphaOff val="0"/>
                <a:tint val="100000"/>
                <a:shade val="100000"/>
                <a:satMod val="130000"/>
              </a:srgbClr>
            </a:gs>
            <a:gs pos="100000">
              <a:srgbClr val="9BBB59">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solidFill>
                <a:sysClr val="windowText" lastClr="000000">
                  <a:hueOff val="0"/>
                  <a:satOff val="0"/>
                  <a:lumOff val="0"/>
                  <a:alphaOff val="0"/>
                </a:sysClr>
              </a:solidFill>
              <a:latin typeface="Calibri"/>
              <a:ea typeface="+mn-ea"/>
              <a:cs typeface="+mn-cs"/>
            </a:rPr>
            <a:t>Computer Science</a:t>
          </a:r>
        </a:p>
      </dsp:txBody>
      <dsp:txXfrm>
        <a:off x="3039662" y="1650962"/>
        <a:ext cx="711318" cy="652042"/>
      </dsp:txXfrm>
    </dsp:sp>
    <dsp:sp modelId="{0C1CF4AE-957B-2742-8052-2304B8F074B2}">
      <dsp:nvSpPr>
        <dsp:cNvPr id="0" name=""/>
        <dsp:cNvSpPr/>
      </dsp:nvSpPr>
      <dsp:spPr>
        <a:xfrm>
          <a:off x="1169643" y="1082800"/>
          <a:ext cx="1676594" cy="1676594"/>
        </a:xfrm>
        <a:prstGeom prst="ellipse">
          <a:avLst/>
        </a:prstGeom>
        <a:gradFill rotWithShape="0">
          <a:gsLst>
            <a:gs pos="0">
              <a:srgbClr val="8064A2">
                <a:alpha val="50000"/>
                <a:hueOff val="0"/>
                <a:satOff val="0"/>
                <a:lumOff val="0"/>
                <a:alphaOff val="0"/>
                <a:tint val="100000"/>
                <a:shade val="100000"/>
                <a:satMod val="130000"/>
              </a:srgbClr>
            </a:gs>
            <a:gs pos="100000">
              <a:srgbClr val="8064A2">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a:ea typeface="+mn-ea"/>
              <a:cs typeface="+mn-cs"/>
            </a:rPr>
            <a:t>Statistics</a:t>
          </a:r>
        </a:p>
      </dsp:txBody>
      <dsp:txXfrm>
        <a:off x="1474841" y="1650962"/>
        <a:ext cx="711318" cy="65204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3041650" cy="466725"/>
          </a:xfrm>
          <a:prstGeom prst="rect">
            <a:avLst/>
          </a:prstGeom>
        </p:spPr>
        <p:txBody>
          <a:bodyPr vert="horz" lIns="91732" tIns="45864" rIns="91732" bIns="45864" rtlCol="0"/>
          <a:lstStyle>
            <a:lvl1pPr algn="l">
              <a:defRPr sz="1200"/>
            </a:lvl1pPr>
          </a:lstStyle>
          <a:p>
            <a:endParaRPr lang="en-US" dirty="0"/>
          </a:p>
        </p:txBody>
      </p:sp>
      <p:sp>
        <p:nvSpPr>
          <p:cNvPr id="3" name="Date Placeholder 2"/>
          <p:cNvSpPr>
            <a:spLocks noGrp="1"/>
          </p:cNvSpPr>
          <p:nvPr>
            <p:ph type="dt" sz="quarter" idx="1"/>
          </p:nvPr>
        </p:nvSpPr>
        <p:spPr>
          <a:xfrm>
            <a:off x="3976689" y="5"/>
            <a:ext cx="3041650" cy="466725"/>
          </a:xfrm>
          <a:prstGeom prst="rect">
            <a:avLst/>
          </a:prstGeom>
        </p:spPr>
        <p:txBody>
          <a:bodyPr vert="horz" lIns="91732" tIns="45864" rIns="91732" bIns="45864" rtlCol="0"/>
          <a:lstStyle>
            <a:lvl1pPr algn="r">
              <a:defRPr sz="1200"/>
            </a:lvl1pPr>
          </a:lstStyle>
          <a:p>
            <a:fld id="{33FD85BF-9053-4A4A-992B-70BE7C070186}" type="datetimeFigureOut">
              <a:rPr lang="en-US" smtClean="0"/>
              <a:t>4/11/2018</a:t>
            </a:fld>
            <a:endParaRPr lang="en-US" dirty="0"/>
          </a:p>
        </p:txBody>
      </p:sp>
      <p:sp>
        <p:nvSpPr>
          <p:cNvPr id="4" name="Footer Placeholder 3"/>
          <p:cNvSpPr>
            <a:spLocks noGrp="1"/>
          </p:cNvSpPr>
          <p:nvPr>
            <p:ph type="ftr" sz="quarter" idx="2"/>
          </p:nvPr>
        </p:nvSpPr>
        <p:spPr>
          <a:xfrm>
            <a:off x="5" y="8839206"/>
            <a:ext cx="3041650" cy="466725"/>
          </a:xfrm>
          <a:prstGeom prst="rect">
            <a:avLst/>
          </a:prstGeom>
        </p:spPr>
        <p:txBody>
          <a:bodyPr vert="horz" lIns="91732" tIns="45864" rIns="91732" bIns="458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689" y="8839206"/>
            <a:ext cx="3041650" cy="466725"/>
          </a:xfrm>
          <a:prstGeom prst="rect">
            <a:avLst/>
          </a:prstGeom>
        </p:spPr>
        <p:txBody>
          <a:bodyPr vert="horz" lIns="91732" tIns="45864" rIns="91732" bIns="45864" rtlCol="0" anchor="b"/>
          <a:lstStyle>
            <a:lvl1pPr algn="r">
              <a:defRPr sz="1200"/>
            </a:lvl1pPr>
          </a:lstStyle>
          <a:p>
            <a:fld id="{5CADA4E2-4DBA-46BC-B184-96EC489AFC85}" type="slidenum">
              <a:rPr lang="en-US" smtClean="0"/>
              <a:t>‹#›</a:t>
            </a:fld>
            <a:endParaRPr lang="en-US" dirty="0"/>
          </a:p>
        </p:txBody>
      </p:sp>
    </p:spTree>
    <p:extLst>
      <p:ext uri="{BB962C8B-B14F-4D97-AF65-F5344CB8AC3E}">
        <p14:creationId xmlns:p14="http://schemas.microsoft.com/office/powerpoint/2010/main" val="769415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41968" cy="466911"/>
          </a:xfrm>
          <a:prstGeom prst="rect">
            <a:avLst/>
          </a:prstGeom>
        </p:spPr>
        <p:txBody>
          <a:bodyPr vert="horz" lIns="93586" tIns="46793" rIns="93586" bIns="46793" rtlCol="0"/>
          <a:lstStyle>
            <a:lvl1pPr algn="l">
              <a:defRPr sz="1200"/>
            </a:lvl1pPr>
          </a:lstStyle>
          <a:p>
            <a:endParaRPr lang="en-US" dirty="0"/>
          </a:p>
        </p:txBody>
      </p:sp>
      <p:sp>
        <p:nvSpPr>
          <p:cNvPr id="3" name="Date Placeholder 2"/>
          <p:cNvSpPr>
            <a:spLocks noGrp="1"/>
          </p:cNvSpPr>
          <p:nvPr>
            <p:ph type="dt" idx="1"/>
          </p:nvPr>
        </p:nvSpPr>
        <p:spPr>
          <a:xfrm>
            <a:off x="3976334" y="4"/>
            <a:ext cx="3041968" cy="466911"/>
          </a:xfrm>
          <a:prstGeom prst="rect">
            <a:avLst/>
          </a:prstGeom>
        </p:spPr>
        <p:txBody>
          <a:bodyPr vert="horz" lIns="93586" tIns="46793" rIns="93586" bIns="46793" rtlCol="0"/>
          <a:lstStyle>
            <a:lvl1pPr algn="r">
              <a:defRPr sz="1200"/>
            </a:lvl1pPr>
          </a:lstStyle>
          <a:p>
            <a:fld id="{15DF9967-0C9B-4C2F-B688-B80A7BC80CC6}" type="datetimeFigureOut">
              <a:rPr lang="en-US" smtClean="0"/>
              <a:t>4/11/2018</a:t>
            </a:fld>
            <a:endParaRPr lang="en-US" dirty="0"/>
          </a:p>
        </p:txBody>
      </p:sp>
      <p:sp>
        <p:nvSpPr>
          <p:cNvPr id="4" name="Slide Image Placeholder 3"/>
          <p:cNvSpPr>
            <a:spLocks noGrp="1" noRot="1" noChangeAspect="1"/>
          </p:cNvSpPr>
          <p:nvPr>
            <p:ph type="sldImg" idx="2"/>
          </p:nvPr>
        </p:nvSpPr>
        <p:spPr>
          <a:xfrm>
            <a:off x="720725" y="1165225"/>
            <a:ext cx="5578475" cy="3138488"/>
          </a:xfrm>
          <a:prstGeom prst="rect">
            <a:avLst/>
          </a:prstGeom>
          <a:noFill/>
          <a:ln w="12700">
            <a:solidFill>
              <a:prstClr val="black"/>
            </a:solidFill>
          </a:ln>
        </p:spPr>
        <p:txBody>
          <a:bodyPr vert="horz" lIns="93586" tIns="46793" rIns="93586" bIns="46793" rtlCol="0" anchor="ctr"/>
          <a:lstStyle/>
          <a:p>
            <a:endParaRPr lang="en-US" dirty="0"/>
          </a:p>
        </p:txBody>
      </p:sp>
      <p:sp>
        <p:nvSpPr>
          <p:cNvPr id="5" name="Notes Placeholder 4"/>
          <p:cNvSpPr>
            <a:spLocks noGrp="1"/>
          </p:cNvSpPr>
          <p:nvPr>
            <p:ph type="body" sz="quarter" idx="3"/>
          </p:nvPr>
        </p:nvSpPr>
        <p:spPr>
          <a:xfrm>
            <a:off x="701994" y="4478477"/>
            <a:ext cx="5615940" cy="3664208"/>
          </a:xfrm>
          <a:prstGeom prst="rect">
            <a:avLst/>
          </a:prstGeom>
        </p:spPr>
        <p:txBody>
          <a:bodyPr vert="horz" lIns="93586" tIns="46793" rIns="93586" bIns="467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9016"/>
            <a:ext cx="3041968" cy="466910"/>
          </a:xfrm>
          <a:prstGeom prst="rect">
            <a:avLst/>
          </a:prstGeom>
        </p:spPr>
        <p:txBody>
          <a:bodyPr vert="horz" lIns="93586" tIns="46793" rIns="93586" bIns="467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4" y="8839016"/>
            <a:ext cx="3041968" cy="466910"/>
          </a:xfrm>
          <a:prstGeom prst="rect">
            <a:avLst/>
          </a:prstGeom>
        </p:spPr>
        <p:txBody>
          <a:bodyPr vert="horz" lIns="93586" tIns="46793" rIns="93586" bIns="46793" rtlCol="0" anchor="b"/>
          <a:lstStyle>
            <a:lvl1pPr algn="r">
              <a:defRPr sz="1200"/>
            </a:lvl1pPr>
          </a:lstStyle>
          <a:p>
            <a:fld id="{D121A8AA-0966-4D17-85A6-1376FAA6D2A1}" type="slidenum">
              <a:rPr lang="en-US" smtClean="0"/>
              <a:t>‹#›</a:t>
            </a:fld>
            <a:endParaRPr lang="en-US" dirty="0"/>
          </a:p>
        </p:txBody>
      </p:sp>
    </p:spTree>
    <p:extLst>
      <p:ext uri="{BB962C8B-B14F-4D97-AF65-F5344CB8AC3E}">
        <p14:creationId xmlns:p14="http://schemas.microsoft.com/office/powerpoint/2010/main" val="4067346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9AAADAF7-FC63-43D5-B418-E06F8BD060A5}" type="slidenum">
              <a:rPr lang="en-US" smtClean="0"/>
              <a:t>5</a:t>
            </a:fld>
            <a:endParaRPr lang="en-US" dirty="0"/>
          </a:p>
        </p:txBody>
      </p:sp>
    </p:spTree>
    <p:extLst>
      <p:ext uri="{BB962C8B-B14F-4D97-AF65-F5344CB8AC3E}">
        <p14:creationId xmlns:p14="http://schemas.microsoft.com/office/powerpoint/2010/main" val="3157021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701993" y="4478477"/>
            <a:ext cx="5615940" cy="3664361"/>
          </a:xfrm>
          <a:prstGeom prst="rect">
            <a:avLst/>
          </a:prstGeom>
          <a:noFill/>
          <a:ln>
            <a:noFill/>
          </a:ln>
        </p:spPr>
        <p:txBody>
          <a:bodyPr wrap="square" lIns="93262" tIns="46618" rIns="93262" bIns="46618" anchor="t" anchorCtr="0">
            <a:noAutofit/>
          </a:bodyPr>
          <a:lstStyle/>
          <a:p>
            <a:pPr indent="-71253">
              <a:lnSpc>
                <a:spcPct val="90000"/>
              </a:lnSpc>
              <a:buClr>
                <a:srgbClr val="000000"/>
              </a:buClr>
              <a:buNone/>
            </a:pPr>
            <a:r>
              <a:rPr lang="en" sz="1200" dirty="0"/>
              <a:t>Anne</a:t>
            </a:r>
          </a:p>
          <a:p>
            <a:pPr indent="-71253">
              <a:lnSpc>
                <a:spcPct val="90000"/>
              </a:lnSpc>
              <a:buClr>
                <a:srgbClr val="000000"/>
              </a:buClr>
              <a:buNone/>
            </a:pPr>
            <a:endParaRPr sz="1200" dirty="0"/>
          </a:p>
          <a:p>
            <a:pPr indent="-71253">
              <a:lnSpc>
                <a:spcPct val="90000"/>
              </a:lnSpc>
              <a:buClr>
                <a:srgbClr val="000000"/>
              </a:buClr>
              <a:buNone/>
            </a:pPr>
            <a:r>
              <a:rPr lang="en" sz="1200" dirty="0"/>
              <a:t>Key Talking Points:</a:t>
            </a:r>
          </a:p>
          <a:p>
            <a:pPr marL="466387" indent="-310926">
              <a:lnSpc>
                <a:spcPct val="90000"/>
              </a:lnSpc>
              <a:buSzPts val="1200"/>
            </a:pPr>
            <a:r>
              <a:rPr lang="en" sz="1200" dirty="0"/>
              <a:t>Need more flexible and responsive models to establish, and realize our full institutional potential </a:t>
            </a:r>
          </a:p>
          <a:p>
            <a:pPr marL="466387" indent="-310926">
              <a:lnSpc>
                <a:spcPct val="90000"/>
              </a:lnSpc>
              <a:buSzPts val="1200"/>
            </a:pPr>
            <a:r>
              <a:rPr lang="en" sz="1200" dirty="0"/>
              <a:t>We’re stronger when working together to leverage pockets of innovation in schools</a:t>
            </a:r>
          </a:p>
          <a:p>
            <a:pPr marL="466387" indent="-310926">
              <a:lnSpc>
                <a:spcPct val="90000"/>
              </a:lnSpc>
              <a:buSzPts val="1200"/>
            </a:pPr>
            <a:r>
              <a:rPr lang="en" sz="1200" dirty="0"/>
              <a:t>The bullet points illustrate the elements of successful models</a:t>
            </a:r>
          </a:p>
          <a:p>
            <a:pPr marL="466387" indent="-310926">
              <a:lnSpc>
                <a:spcPct val="90000"/>
              </a:lnSpc>
              <a:buSzPts val="1200"/>
            </a:pPr>
            <a:r>
              <a:rPr lang="en" sz="1200" dirty="0"/>
              <a:t> (walk through the bullets?)</a:t>
            </a:r>
          </a:p>
        </p:txBody>
      </p:sp>
      <p:sp>
        <p:nvSpPr>
          <p:cNvPr id="74" name="Shape 74"/>
          <p:cNvSpPr txBox="1">
            <a:spLocks noGrp="1"/>
          </p:cNvSpPr>
          <p:nvPr>
            <p:ph type="sldNum" idx="12"/>
          </p:nvPr>
        </p:nvSpPr>
        <p:spPr>
          <a:xfrm>
            <a:off x="3976333" y="8839015"/>
            <a:ext cx="3041968" cy="466823"/>
          </a:xfrm>
          <a:prstGeom prst="rect">
            <a:avLst/>
          </a:prstGeom>
          <a:noFill/>
          <a:ln>
            <a:noFill/>
          </a:ln>
        </p:spPr>
        <p:txBody>
          <a:bodyPr wrap="square" lIns="93262" tIns="46618" rIns="93262" bIns="46618" anchor="b" anchorCtr="0">
            <a:noAutofit/>
          </a:bodyPr>
          <a:lstStyle/>
          <a:p>
            <a:pPr indent="-77731" algn="r">
              <a:buClr>
                <a:schemeClr val="dk1"/>
              </a:buClr>
              <a:buSzPts val="1200"/>
            </a:pPr>
            <a:fld id="{00000000-1234-1234-1234-123412341234}" type="slidenum">
              <a:rPr lang="en" sz="1200">
                <a:solidFill>
                  <a:schemeClr val="dk1"/>
                </a:solidFill>
              </a:rPr>
              <a:pPr indent="-77731" algn="r">
                <a:buClr>
                  <a:schemeClr val="dk1"/>
                </a:buClr>
                <a:buSzPts val="1200"/>
              </a:pPr>
              <a:t>23</a:t>
            </a:fld>
            <a:endParaRPr lang="en" sz="1200">
              <a:solidFill>
                <a:schemeClr val="dk1"/>
              </a:solidFill>
            </a:endParaRPr>
          </a:p>
        </p:txBody>
      </p:sp>
    </p:spTree>
    <p:extLst>
      <p:ext uri="{BB962C8B-B14F-4D97-AF65-F5344CB8AC3E}">
        <p14:creationId xmlns:p14="http://schemas.microsoft.com/office/powerpoint/2010/main" val="82576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pix from Rebecca and show this at the end to end everything on a great note before discussion</a:t>
            </a:r>
          </a:p>
          <a:p>
            <a:endParaRPr lang="en-US" dirty="0"/>
          </a:p>
        </p:txBody>
      </p:sp>
      <p:sp>
        <p:nvSpPr>
          <p:cNvPr id="4" name="Slide Number Placeholder 3"/>
          <p:cNvSpPr>
            <a:spLocks noGrp="1"/>
          </p:cNvSpPr>
          <p:nvPr>
            <p:ph type="sldNum" sz="quarter" idx="10"/>
          </p:nvPr>
        </p:nvSpPr>
        <p:spPr/>
        <p:txBody>
          <a:bodyPr/>
          <a:lstStyle/>
          <a:p>
            <a:fld id="{77F72E75-A5B1-41BE-82B4-4CD32844DBF4}" type="slidenum">
              <a:rPr lang="en-US" smtClean="0"/>
              <a:t>24</a:t>
            </a:fld>
            <a:endParaRPr lang="en-US" dirty="0"/>
          </a:p>
        </p:txBody>
      </p:sp>
    </p:spTree>
    <p:extLst>
      <p:ext uri="{BB962C8B-B14F-4D97-AF65-F5344CB8AC3E}">
        <p14:creationId xmlns:p14="http://schemas.microsoft.com/office/powerpoint/2010/main" val="399319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701993" y="4478476"/>
            <a:ext cx="5615940" cy="3664361"/>
          </a:xfrm>
          <a:prstGeom prst="rect">
            <a:avLst/>
          </a:prstGeom>
          <a:noFill/>
          <a:ln>
            <a:noFill/>
          </a:ln>
        </p:spPr>
        <p:txBody>
          <a:bodyPr wrap="square" lIns="93272" tIns="46623" rIns="93272" bIns="46623" anchor="t" anchorCtr="0">
            <a:noAutofit/>
          </a:bodyPr>
          <a:lstStyle/>
          <a:p>
            <a:pPr indent="-71261">
              <a:lnSpc>
                <a:spcPct val="90000"/>
              </a:lnSpc>
              <a:buClr>
                <a:srgbClr val="000000"/>
              </a:buClr>
              <a:buNone/>
            </a:pPr>
            <a:r>
              <a:rPr lang="en" sz="1200" dirty="0"/>
              <a:t>Anne</a:t>
            </a:r>
          </a:p>
          <a:p>
            <a:pPr indent="-71261">
              <a:lnSpc>
                <a:spcPct val="90000"/>
              </a:lnSpc>
              <a:buClr>
                <a:srgbClr val="000000"/>
              </a:buClr>
              <a:buNone/>
            </a:pPr>
            <a:endParaRPr sz="1200" dirty="0"/>
          </a:p>
          <a:p>
            <a:pPr indent="-71261">
              <a:lnSpc>
                <a:spcPct val="90000"/>
              </a:lnSpc>
              <a:buClr>
                <a:srgbClr val="000000"/>
              </a:buClr>
              <a:buNone/>
            </a:pPr>
            <a:r>
              <a:rPr lang="en" sz="1200" dirty="0"/>
              <a:t>Key Talking Points:</a:t>
            </a:r>
          </a:p>
          <a:p>
            <a:pPr marL="466435" indent="-310957">
              <a:lnSpc>
                <a:spcPct val="90000"/>
              </a:lnSpc>
              <a:buSzPts val="1200"/>
            </a:pPr>
            <a:r>
              <a:rPr lang="en" sz="1200" dirty="0"/>
              <a:t>Need more flexible and responsive models to establish, and realize our full institutional potential </a:t>
            </a:r>
          </a:p>
          <a:p>
            <a:pPr marL="466435" indent="-310957">
              <a:lnSpc>
                <a:spcPct val="90000"/>
              </a:lnSpc>
              <a:buSzPts val="1200"/>
            </a:pPr>
            <a:r>
              <a:rPr lang="en" sz="1200" dirty="0"/>
              <a:t>We’re stronger when working together to leverage pockets of innovation in schools</a:t>
            </a:r>
          </a:p>
          <a:p>
            <a:pPr marL="466435" indent="-310957">
              <a:lnSpc>
                <a:spcPct val="90000"/>
              </a:lnSpc>
              <a:buSzPts val="1200"/>
            </a:pPr>
            <a:r>
              <a:rPr lang="en" sz="1200" dirty="0"/>
              <a:t>The bullet points illustrate the elements of successful models</a:t>
            </a:r>
          </a:p>
          <a:p>
            <a:pPr marL="466435" indent="-310957">
              <a:lnSpc>
                <a:spcPct val="90000"/>
              </a:lnSpc>
              <a:buSzPts val="1200"/>
            </a:pPr>
            <a:r>
              <a:rPr lang="en" sz="1200" dirty="0"/>
              <a:t> (walk through the bullets?)</a:t>
            </a:r>
          </a:p>
        </p:txBody>
      </p:sp>
      <p:sp>
        <p:nvSpPr>
          <p:cNvPr id="74" name="Shape 74"/>
          <p:cNvSpPr txBox="1">
            <a:spLocks noGrp="1"/>
          </p:cNvSpPr>
          <p:nvPr>
            <p:ph type="sldNum" idx="12"/>
          </p:nvPr>
        </p:nvSpPr>
        <p:spPr>
          <a:xfrm>
            <a:off x="3976333" y="8839014"/>
            <a:ext cx="3041968" cy="466823"/>
          </a:xfrm>
          <a:prstGeom prst="rect">
            <a:avLst/>
          </a:prstGeom>
          <a:noFill/>
          <a:ln>
            <a:noFill/>
          </a:ln>
        </p:spPr>
        <p:txBody>
          <a:bodyPr wrap="square" lIns="93272" tIns="46623" rIns="93272" bIns="46623" anchor="b" anchorCtr="0">
            <a:noAutofit/>
          </a:bodyPr>
          <a:lstStyle/>
          <a:p>
            <a:pPr indent="-77739" algn="r">
              <a:buClr>
                <a:schemeClr val="dk1"/>
              </a:buClr>
              <a:buSzPts val="1200"/>
            </a:pPr>
            <a:fld id="{00000000-1234-1234-1234-123412341234}" type="slidenum">
              <a:rPr lang="en" sz="1200">
                <a:solidFill>
                  <a:schemeClr val="dk1"/>
                </a:solidFill>
              </a:rPr>
              <a:pPr indent="-77739" algn="r">
                <a:buClr>
                  <a:schemeClr val="dk1"/>
                </a:buClr>
                <a:buSzPts val="1200"/>
              </a:pPr>
              <a:t>26</a:t>
            </a:fld>
            <a:endParaRPr lang="en" sz="1200">
              <a:solidFill>
                <a:schemeClr val="dk1"/>
              </a:solidFill>
            </a:endParaRPr>
          </a:p>
        </p:txBody>
      </p:sp>
    </p:spTree>
    <p:extLst>
      <p:ext uri="{BB962C8B-B14F-4D97-AF65-F5344CB8AC3E}">
        <p14:creationId xmlns:p14="http://schemas.microsoft.com/office/powerpoint/2010/main" val="384285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ADAF7-FC63-43D5-B418-E06F8BD060A5}" type="slidenum">
              <a:rPr lang="en-US" smtClean="0"/>
              <a:t>9</a:t>
            </a:fld>
            <a:endParaRPr lang="en-US" dirty="0"/>
          </a:p>
        </p:txBody>
      </p:sp>
    </p:spTree>
    <p:extLst>
      <p:ext uri="{BB962C8B-B14F-4D97-AF65-F5344CB8AC3E}">
        <p14:creationId xmlns:p14="http://schemas.microsoft.com/office/powerpoint/2010/main" val="361694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lIns="91541" tIns="45770" rIns="91541" bIns="45770"/>
          <a:lstStyle/>
          <a:p>
            <a:fld id="{8492F1AE-3EE7-4363-A2DC-43028601F693}" type="slidenum">
              <a:rPr lang="en-US" smtClean="0"/>
              <a:t>11</a:t>
            </a:fld>
            <a:endParaRPr lang="en-US" dirty="0"/>
          </a:p>
        </p:txBody>
      </p:sp>
    </p:spTree>
    <p:extLst>
      <p:ext uri="{BB962C8B-B14F-4D97-AF65-F5344CB8AC3E}">
        <p14:creationId xmlns:p14="http://schemas.microsoft.com/office/powerpoint/2010/main" val="277706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200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701993" y="4478477"/>
            <a:ext cx="5615940" cy="3664361"/>
          </a:xfrm>
          <a:prstGeom prst="rect">
            <a:avLst/>
          </a:prstGeom>
          <a:noFill/>
          <a:ln>
            <a:noFill/>
          </a:ln>
        </p:spPr>
        <p:txBody>
          <a:bodyPr wrap="square" lIns="93262" tIns="46618" rIns="93262" bIns="46618" anchor="t" anchorCtr="0">
            <a:noAutofit/>
          </a:bodyPr>
          <a:lstStyle/>
          <a:p>
            <a:pPr indent="-71253">
              <a:lnSpc>
                <a:spcPct val="90000"/>
              </a:lnSpc>
              <a:buClr>
                <a:srgbClr val="000000"/>
              </a:buClr>
              <a:buNone/>
            </a:pPr>
            <a:r>
              <a:rPr lang="en" sz="1200" dirty="0"/>
              <a:t>Anne</a:t>
            </a:r>
          </a:p>
          <a:p>
            <a:pPr indent="-71253">
              <a:lnSpc>
                <a:spcPct val="90000"/>
              </a:lnSpc>
              <a:buClr>
                <a:srgbClr val="000000"/>
              </a:buClr>
              <a:buNone/>
            </a:pPr>
            <a:endParaRPr sz="1200" dirty="0"/>
          </a:p>
          <a:p>
            <a:pPr indent="-71253">
              <a:lnSpc>
                <a:spcPct val="90000"/>
              </a:lnSpc>
              <a:buClr>
                <a:srgbClr val="000000"/>
              </a:buClr>
              <a:buNone/>
            </a:pPr>
            <a:r>
              <a:rPr lang="en" sz="1200" dirty="0"/>
              <a:t>Key Talking Points:</a:t>
            </a:r>
          </a:p>
          <a:p>
            <a:pPr marL="466387" indent="-310926">
              <a:lnSpc>
                <a:spcPct val="90000"/>
              </a:lnSpc>
              <a:buSzPts val="1200"/>
            </a:pPr>
            <a:r>
              <a:rPr lang="en" sz="1200" dirty="0"/>
              <a:t>Need more flexible and responsive models to establish, and realize our full institutional potential </a:t>
            </a:r>
          </a:p>
          <a:p>
            <a:pPr marL="466387" indent="-310926">
              <a:lnSpc>
                <a:spcPct val="90000"/>
              </a:lnSpc>
              <a:buSzPts val="1200"/>
            </a:pPr>
            <a:r>
              <a:rPr lang="en" sz="1200" dirty="0"/>
              <a:t>We’re stronger when working together to leverage pockets of innovation in schools</a:t>
            </a:r>
          </a:p>
          <a:p>
            <a:pPr marL="466387" indent="-310926">
              <a:lnSpc>
                <a:spcPct val="90000"/>
              </a:lnSpc>
              <a:buSzPts val="1200"/>
            </a:pPr>
            <a:r>
              <a:rPr lang="en" sz="1200" dirty="0"/>
              <a:t>The bullet points illustrate the elements of successful models</a:t>
            </a:r>
          </a:p>
          <a:p>
            <a:pPr marL="466387" indent="-310926">
              <a:lnSpc>
                <a:spcPct val="90000"/>
              </a:lnSpc>
              <a:buSzPts val="1200"/>
            </a:pPr>
            <a:r>
              <a:rPr lang="en" sz="1200" dirty="0"/>
              <a:t> (walk through the bullets?)</a:t>
            </a:r>
          </a:p>
        </p:txBody>
      </p:sp>
      <p:sp>
        <p:nvSpPr>
          <p:cNvPr id="74" name="Shape 74"/>
          <p:cNvSpPr txBox="1">
            <a:spLocks noGrp="1"/>
          </p:cNvSpPr>
          <p:nvPr>
            <p:ph type="sldNum" idx="12"/>
          </p:nvPr>
        </p:nvSpPr>
        <p:spPr>
          <a:xfrm>
            <a:off x="3976333" y="8839015"/>
            <a:ext cx="3041968" cy="466823"/>
          </a:xfrm>
          <a:prstGeom prst="rect">
            <a:avLst/>
          </a:prstGeom>
          <a:noFill/>
          <a:ln>
            <a:noFill/>
          </a:ln>
        </p:spPr>
        <p:txBody>
          <a:bodyPr wrap="square" lIns="93262" tIns="46618" rIns="93262" bIns="46618" anchor="b" anchorCtr="0">
            <a:noAutofit/>
          </a:bodyPr>
          <a:lstStyle/>
          <a:p>
            <a:pPr indent="-77731" algn="r">
              <a:buClr>
                <a:schemeClr val="dk1"/>
              </a:buClr>
              <a:buSzPts val="1200"/>
            </a:pPr>
            <a:fld id="{00000000-1234-1234-1234-123412341234}" type="slidenum">
              <a:rPr lang="en" sz="1200">
                <a:solidFill>
                  <a:schemeClr val="dk1"/>
                </a:solidFill>
              </a:rPr>
              <a:pPr indent="-77731" algn="r">
                <a:buClr>
                  <a:schemeClr val="dk1"/>
                </a:buClr>
                <a:buSzPts val="1200"/>
              </a:pPr>
              <a:t>18</a:t>
            </a:fld>
            <a:endParaRPr lang="en" sz="1200">
              <a:solidFill>
                <a:schemeClr val="dk1"/>
              </a:solidFill>
            </a:endParaRPr>
          </a:p>
        </p:txBody>
      </p:sp>
    </p:spTree>
    <p:extLst>
      <p:ext uri="{BB962C8B-B14F-4D97-AF65-F5344CB8AC3E}">
        <p14:creationId xmlns:p14="http://schemas.microsoft.com/office/powerpoint/2010/main" val="192966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701993" y="4478476"/>
            <a:ext cx="5615940" cy="3664361"/>
          </a:xfrm>
          <a:prstGeom prst="rect">
            <a:avLst/>
          </a:prstGeom>
          <a:noFill/>
          <a:ln>
            <a:noFill/>
          </a:ln>
        </p:spPr>
        <p:txBody>
          <a:bodyPr wrap="square" lIns="93272" tIns="46623" rIns="93272" bIns="46623" anchor="t" anchorCtr="0">
            <a:noAutofit/>
          </a:bodyPr>
          <a:lstStyle/>
          <a:p>
            <a:pPr indent="-71261">
              <a:lnSpc>
                <a:spcPct val="90000"/>
              </a:lnSpc>
              <a:buClr>
                <a:srgbClr val="000000"/>
              </a:buClr>
              <a:buNone/>
            </a:pPr>
            <a:r>
              <a:rPr lang="en" sz="1200" dirty="0"/>
              <a:t>Anne</a:t>
            </a:r>
          </a:p>
          <a:p>
            <a:pPr indent="-71261">
              <a:lnSpc>
                <a:spcPct val="90000"/>
              </a:lnSpc>
              <a:buClr>
                <a:srgbClr val="000000"/>
              </a:buClr>
              <a:buNone/>
            </a:pPr>
            <a:endParaRPr sz="1200" dirty="0"/>
          </a:p>
          <a:p>
            <a:pPr indent="-71261">
              <a:lnSpc>
                <a:spcPct val="90000"/>
              </a:lnSpc>
              <a:buClr>
                <a:srgbClr val="000000"/>
              </a:buClr>
              <a:buNone/>
            </a:pPr>
            <a:r>
              <a:rPr lang="en" sz="1200" dirty="0"/>
              <a:t>Key Talking Points:</a:t>
            </a:r>
          </a:p>
          <a:p>
            <a:pPr marL="466435" indent="-310957">
              <a:lnSpc>
                <a:spcPct val="90000"/>
              </a:lnSpc>
              <a:buSzPts val="1200"/>
            </a:pPr>
            <a:r>
              <a:rPr lang="en" sz="1200" dirty="0"/>
              <a:t>Need more flexible and responsive models to establish, and realize our full institutional potential </a:t>
            </a:r>
          </a:p>
          <a:p>
            <a:pPr marL="466435" indent="-310957">
              <a:lnSpc>
                <a:spcPct val="90000"/>
              </a:lnSpc>
              <a:buSzPts val="1200"/>
            </a:pPr>
            <a:r>
              <a:rPr lang="en" sz="1200" dirty="0"/>
              <a:t>We’re stronger when working together to leverage pockets of innovation in schools</a:t>
            </a:r>
          </a:p>
          <a:p>
            <a:pPr marL="466435" indent="-310957">
              <a:lnSpc>
                <a:spcPct val="90000"/>
              </a:lnSpc>
              <a:buSzPts val="1200"/>
            </a:pPr>
            <a:r>
              <a:rPr lang="en" sz="1200" dirty="0"/>
              <a:t>The bullet points illustrate the elements of successful models</a:t>
            </a:r>
          </a:p>
          <a:p>
            <a:pPr marL="466435" indent="-310957">
              <a:lnSpc>
                <a:spcPct val="90000"/>
              </a:lnSpc>
              <a:buSzPts val="1200"/>
            </a:pPr>
            <a:r>
              <a:rPr lang="en" sz="1200" dirty="0"/>
              <a:t> (walk through the bullets?)</a:t>
            </a:r>
          </a:p>
        </p:txBody>
      </p:sp>
      <p:sp>
        <p:nvSpPr>
          <p:cNvPr id="74" name="Shape 74"/>
          <p:cNvSpPr txBox="1">
            <a:spLocks noGrp="1"/>
          </p:cNvSpPr>
          <p:nvPr>
            <p:ph type="sldNum" idx="12"/>
          </p:nvPr>
        </p:nvSpPr>
        <p:spPr>
          <a:xfrm>
            <a:off x="3976333" y="8839014"/>
            <a:ext cx="3041968" cy="466823"/>
          </a:xfrm>
          <a:prstGeom prst="rect">
            <a:avLst/>
          </a:prstGeom>
          <a:noFill/>
          <a:ln>
            <a:noFill/>
          </a:ln>
        </p:spPr>
        <p:txBody>
          <a:bodyPr wrap="square" lIns="93272" tIns="46623" rIns="93272" bIns="46623" anchor="b" anchorCtr="0">
            <a:noAutofit/>
          </a:bodyPr>
          <a:lstStyle/>
          <a:p>
            <a:pPr indent="-77739" algn="r">
              <a:buClr>
                <a:schemeClr val="dk1"/>
              </a:buClr>
              <a:buSzPts val="1200"/>
            </a:pPr>
            <a:fld id="{00000000-1234-1234-1234-123412341234}" type="slidenum">
              <a:rPr lang="en" sz="1200">
                <a:solidFill>
                  <a:schemeClr val="dk1"/>
                </a:solidFill>
              </a:rPr>
              <a:pPr indent="-77739" algn="r">
                <a:buClr>
                  <a:schemeClr val="dk1"/>
                </a:buClr>
                <a:buSzPts val="1200"/>
              </a:pPr>
              <a:t>19</a:t>
            </a:fld>
            <a:endParaRPr lang="en" sz="1200">
              <a:solidFill>
                <a:schemeClr val="dk1"/>
              </a:solidFill>
            </a:endParaRPr>
          </a:p>
        </p:txBody>
      </p:sp>
    </p:spTree>
    <p:extLst>
      <p:ext uri="{BB962C8B-B14F-4D97-AF65-F5344CB8AC3E}">
        <p14:creationId xmlns:p14="http://schemas.microsoft.com/office/powerpoint/2010/main" val="20585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701993" y="4478476"/>
            <a:ext cx="5615940" cy="3664361"/>
          </a:xfrm>
          <a:prstGeom prst="rect">
            <a:avLst/>
          </a:prstGeom>
          <a:noFill/>
          <a:ln>
            <a:noFill/>
          </a:ln>
        </p:spPr>
        <p:txBody>
          <a:bodyPr wrap="square" lIns="93272" tIns="46623" rIns="93272" bIns="46623" anchor="t" anchorCtr="0">
            <a:noAutofit/>
          </a:bodyPr>
          <a:lstStyle/>
          <a:p>
            <a:pPr indent="-71261">
              <a:lnSpc>
                <a:spcPct val="90000"/>
              </a:lnSpc>
              <a:buClr>
                <a:srgbClr val="000000"/>
              </a:buClr>
              <a:buNone/>
            </a:pPr>
            <a:r>
              <a:rPr lang="en" sz="1200" dirty="0"/>
              <a:t>Anne</a:t>
            </a:r>
          </a:p>
          <a:p>
            <a:pPr indent="-71261">
              <a:lnSpc>
                <a:spcPct val="90000"/>
              </a:lnSpc>
              <a:buClr>
                <a:srgbClr val="000000"/>
              </a:buClr>
              <a:buNone/>
            </a:pPr>
            <a:endParaRPr sz="1200" dirty="0"/>
          </a:p>
          <a:p>
            <a:pPr indent="-71261">
              <a:lnSpc>
                <a:spcPct val="90000"/>
              </a:lnSpc>
              <a:buClr>
                <a:srgbClr val="000000"/>
              </a:buClr>
              <a:buNone/>
            </a:pPr>
            <a:r>
              <a:rPr lang="en" sz="1200" dirty="0"/>
              <a:t>Key Talking Points:</a:t>
            </a:r>
          </a:p>
          <a:p>
            <a:pPr marL="466435" indent="-310957">
              <a:lnSpc>
                <a:spcPct val="90000"/>
              </a:lnSpc>
              <a:buSzPts val="1200"/>
            </a:pPr>
            <a:r>
              <a:rPr lang="en" sz="1200" dirty="0"/>
              <a:t>Need more flexible and responsive models to establish, and realize our full institutional potential </a:t>
            </a:r>
          </a:p>
          <a:p>
            <a:pPr marL="466435" indent="-310957">
              <a:lnSpc>
                <a:spcPct val="90000"/>
              </a:lnSpc>
              <a:buSzPts val="1200"/>
            </a:pPr>
            <a:r>
              <a:rPr lang="en" sz="1200" dirty="0"/>
              <a:t>We’re stronger when working together to leverage pockets of innovation in schools</a:t>
            </a:r>
          </a:p>
          <a:p>
            <a:pPr marL="466435" indent="-310957">
              <a:lnSpc>
                <a:spcPct val="90000"/>
              </a:lnSpc>
              <a:buSzPts val="1200"/>
            </a:pPr>
            <a:r>
              <a:rPr lang="en" sz="1200" dirty="0"/>
              <a:t>The bullet points illustrate the elements of successful models</a:t>
            </a:r>
          </a:p>
          <a:p>
            <a:pPr marL="466435" indent="-310957">
              <a:lnSpc>
                <a:spcPct val="90000"/>
              </a:lnSpc>
              <a:buSzPts val="1200"/>
            </a:pPr>
            <a:r>
              <a:rPr lang="en" sz="1200" dirty="0"/>
              <a:t> (walk through the bullets?)</a:t>
            </a:r>
          </a:p>
        </p:txBody>
      </p:sp>
      <p:sp>
        <p:nvSpPr>
          <p:cNvPr id="74" name="Shape 74"/>
          <p:cNvSpPr txBox="1">
            <a:spLocks noGrp="1"/>
          </p:cNvSpPr>
          <p:nvPr>
            <p:ph type="sldNum" idx="12"/>
          </p:nvPr>
        </p:nvSpPr>
        <p:spPr>
          <a:xfrm>
            <a:off x="3976333" y="8839014"/>
            <a:ext cx="3041968" cy="466823"/>
          </a:xfrm>
          <a:prstGeom prst="rect">
            <a:avLst/>
          </a:prstGeom>
          <a:noFill/>
          <a:ln>
            <a:noFill/>
          </a:ln>
        </p:spPr>
        <p:txBody>
          <a:bodyPr wrap="square" lIns="93272" tIns="46623" rIns="93272" bIns="46623" anchor="b" anchorCtr="0">
            <a:noAutofit/>
          </a:bodyPr>
          <a:lstStyle/>
          <a:p>
            <a:pPr indent="-77739" algn="r">
              <a:buClr>
                <a:schemeClr val="dk1"/>
              </a:buClr>
              <a:buSzPts val="1200"/>
            </a:pPr>
            <a:fld id="{00000000-1234-1234-1234-123412341234}" type="slidenum">
              <a:rPr lang="en" sz="1200">
                <a:solidFill>
                  <a:schemeClr val="dk1"/>
                </a:solidFill>
              </a:rPr>
              <a:pPr indent="-77739" algn="r">
                <a:buClr>
                  <a:schemeClr val="dk1"/>
                </a:buClr>
                <a:buSzPts val="1200"/>
              </a:pPr>
              <a:t>20</a:t>
            </a:fld>
            <a:endParaRPr lang="en" sz="1200">
              <a:solidFill>
                <a:schemeClr val="dk1"/>
              </a:solidFill>
            </a:endParaRPr>
          </a:p>
        </p:txBody>
      </p:sp>
    </p:spTree>
    <p:extLst>
      <p:ext uri="{BB962C8B-B14F-4D97-AF65-F5344CB8AC3E}">
        <p14:creationId xmlns:p14="http://schemas.microsoft.com/office/powerpoint/2010/main" val="126068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719138" y="1163638"/>
            <a:ext cx="5581650"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701993" y="4478477"/>
            <a:ext cx="5615940" cy="3664361"/>
          </a:xfrm>
          <a:prstGeom prst="rect">
            <a:avLst/>
          </a:prstGeom>
          <a:noFill/>
          <a:ln>
            <a:noFill/>
          </a:ln>
        </p:spPr>
        <p:txBody>
          <a:bodyPr wrap="square" lIns="93262" tIns="46618" rIns="93262" bIns="46618" anchor="t" anchorCtr="0">
            <a:noAutofit/>
          </a:bodyPr>
          <a:lstStyle/>
          <a:p>
            <a:pPr indent="-71253">
              <a:lnSpc>
                <a:spcPct val="90000"/>
              </a:lnSpc>
              <a:buClr>
                <a:srgbClr val="000000"/>
              </a:buClr>
              <a:buNone/>
            </a:pPr>
            <a:r>
              <a:rPr lang="en" sz="1200" dirty="0"/>
              <a:t>Anne</a:t>
            </a:r>
          </a:p>
          <a:p>
            <a:pPr indent="-71253">
              <a:lnSpc>
                <a:spcPct val="90000"/>
              </a:lnSpc>
              <a:buClr>
                <a:srgbClr val="000000"/>
              </a:buClr>
              <a:buNone/>
            </a:pPr>
            <a:endParaRPr sz="1200" dirty="0"/>
          </a:p>
          <a:p>
            <a:pPr indent="-71253">
              <a:lnSpc>
                <a:spcPct val="90000"/>
              </a:lnSpc>
              <a:buClr>
                <a:srgbClr val="000000"/>
              </a:buClr>
              <a:buNone/>
            </a:pPr>
            <a:r>
              <a:rPr lang="en" sz="1200" dirty="0"/>
              <a:t>Key Talking Points:</a:t>
            </a:r>
          </a:p>
          <a:p>
            <a:pPr marL="466387" indent="-310926">
              <a:lnSpc>
                <a:spcPct val="90000"/>
              </a:lnSpc>
              <a:buSzPts val="1200"/>
            </a:pPr>
            <a:r>
              <a:rPr lang="en" sz="1200" dirty="0"/>
              <a:t>Need more flexible and responsive models to establish, and realize our full institutional potential </a:t>
            </a:r>
          </a:p>
          <a:p>
            <a:pPr marL="466387" indent="-310926">
              <a:lnSpc>
                <a:spcPct val="90000"/>
              </a:lnSpc>
              <a:buSzPts val="1200"/>
            </a:pPr>
            <a:r>
              <a:rPr lang="en" sz="1200" dirty="0"/>
              <a:t>We’re stronger when working together to leverage pockets of innovation in schools</a:t>
            </a:r>
          </a:p>
          <a:p>
            <a:pPr marL="466387" indent="-310926">
              <a:lnSpc>
                <a:spcPct val="90000"/>
              </a:lnSpc>
              <a:buSzPts val="1200"/>
            </a:pPr>
            <a:r>
              <a:rPr lang="en" sz="1200" dirty="0"/>
              <a:t>The bullet points illustrate the elements of successful models</a:t>
            </a:r>
          </a:p>
          <a:p>
            <a:pPr marL="466387" indent="-310926">
              <a:lnSpc>
                <a:spcPct val="90000"/>
              </a:lnSpc>
              <a:buSzPts val="1200"/>
            </a:pPr>
            <a:r>
              <a:rPr lang="en" sz="1200" dirty="0"/>
              <a:t> (walk through the bullets?)</a:t>
            </a:r>
          </a:p>
        </p:txBody>
      </p:sp>
      <p:sp>
        <p:nvSpPr>
          <p:cNvPr id="74" name="Shape 74"/>
          <p:cNvSpPr txBox="1">
            <a:spLocks noGrp="1"/>
          </p:cNvSpPr>
          <p:nvPr>
            <p:ph type="sldNum" idx="12"/>
          </p:nvPr>
        </p:nvSpPr>
        <p:spPr>
          <a:xfrm>
            <a:off x="3976333" y="8839015"/>
            <a:ext cx="3041968" cy="466823"/>
          </a:xfrm>
          <a:prstGeom prst="rect">
            <a:avLst/>
          </a:prstGeom>
          <a:noFill/>
          <a:ln>
            <a:noFill/>
          </a:ln>
        </p:spPr>
        <p:txBody>
          <a:bodyPr wrap="square" lIns="93262" tIns="46618" rIns="93262" bIns="46618" anchor="b" anchorCtr="0">
            <a:noAutofit/>
          </a:bodyPr>
          <a:lstStyle/>
          <a:p>
            <a:pPr indent="-77731" algn="r">
              <a:buClr>
                <a:schemeClr val="dk1"/>
              </a:buClr>
              <a:buSzPts val="1200"/>
            </a:pPr>
            <a:fld id="{00000000-1234-1234-1234-123412341234}" type="slidenum">
              <a:rPr lang="en" sz="1200">
                <a:solidFill>
                  <a:schemeClr val="dk1"/>
                </a:solidFill>
              </a:rPr>
              <a:pPr indent="-77731" algn="r">
                <a:buClr>
                  <a:schemeClr val="dk1"/>
                </a:buClr>
                <a:buSzPts val="1200"/>
              </a:pPr>
              <a:t>21</a:t>
            </a:fld>
            <a:endParaRPr lang="en" sz="1200">
              <a:solidFill>
                <a:schemeClr val="dk1"/>
              </a:solidFill>
            </a:endParaRPr>
          </a:p>
        </p:txBody>
      </p:sp>
    </p:spTree>
    <p:extLst>
      <p:ext uri="{BB962C8B-B14F-4D97-AF65-F5344CB8AC3E}">
        <p14:creationId xmlns:p14="http://schemas.microsoft.com/office/powerpoint/2010/main" val="315160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rgbClr val="74AA50"/>
                </a:solidFill>
                <a:latin typeface="Arial" panose="020B0604020202020204" pitchFamily="34" charset="0"/>
                <a:cs typeface="Arial" panose="020B0604020202020204" pitchFamily="34" charset="0"/>
              </a:rPr>
              <a:t>Values</a:t>
            </a:r>
          </a:p>
          <a:p>
            <a:r>
              <a:rPr lang="en-US" sz="1200" dirty="0">
                <a:solidFill>
                  <a:schemeClr val="bg1">
                    <a:lumMod val="50000"/>
                  </a:schemeClr>
                </a:solidFill>
                <a:latin typeface="Arial" panose="020B0604020202020204" pitchFamily="34" charset="0"/>
                <a:cs typeface="Arial" panose="020B0604020202020204" pitchFamily="34" charset="0"/>
              </a:rPr>
              <a:t>The </a:t>
            </a:r>
            <a:r>
              <a:rPr lang="en-US" sz="1200" b="1" dirty="0">
                <a:solidFill>
                  <a:srgbClr val="666666"/>
                </a:solidFill>
                <a:latin typeface="Arial" panose="020B0604020202020204" pitchFamily="34" charset="0"/>
                <a:cs typeface="Arial" panose="020B0604020202020204" pitchFamily="34" charset="0"/>
              </a:rPr>
              <a:t>Center for Educational Innovation </a:t>
            </a:r>
            <a:r>
              <a:rPr lang="en-US" sz="1200" dirty="0">
                <a:solidFill>
                  <a:srgbClr val="666666"/>
                </a:solidFill>
                <a:latin typeface="Arial" panose="020B0604020202020204" pitchFamily="34" charset="0"/>
                <a:cs typeface="Arial" panose="020B0604020202020204" pitchFamily="34" charset="0"/>
              </a:rPr>
              <a:t>(CEI) values open collaboration and sharing with faculty and learners to increase our institutional knowledge in academic innovation. </a:t>
            </a:r>
            <a:endParaRPr lang="en-US" sz="1200" dirty="0">
              <a:solidFill>
                <a:schemeClr val="bg1">
                  <a:lumMod val="5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72E75-A5B1-41BE-82B4-4CD32844DB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4477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857"/>
            <a:ext cx="12192000" cy="6858000"/>
          </a:xfrm>
          <a:prstGeom prst="rect">
            <a:avLst/>
          </a:prstGeom>
        </p:spPr>
      </p:pic>
      <p:sp>
        <p:nvSpPr>
          <p:cNvPr id="10" name="Text Placeholder 5"/>
          <p:cNvSpPr>
            <a:spLocks noGrp="1"/>
          </p:cNvSpPr>
          <p:nvPr>
            <p:ph type="body" sz="quarter" idx="10" hasCustomPrompt="1"/>
          </p:nvPr>
        </p:nvSpPr>
        <p:spPr>
          <a:xfrm>
            <a:off x="658368" y="3968498"/>
            <a:ext cx="6638544"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9" y="6016249"/>
            <a:ext cx="5091215" cy="283186"/>
          </a:xfrm>
          <a:prstGeom prst="rect">
            <a:avLst/>
          </a:prstGeom>
        </p:spPr>
      </p:pic>
    </p:spTree>
    <p:extLst>
      <p:ext uri="{BB962C8B-B14F-4D97-AF65-F5344CB8AC3E}">
        <p14:creationId xmlns:p14="http://schemas.microsoft.com/office/powerpoint/2010/main" val="867832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lIns="150922" tIns="75461" rIns="150922" bIns="75461"/>
          <a:lstStyle/>
          <a:p>
            <a:endParaRPr lang="en-US" dirty="0"/>
          </a:p>
        </p:txBody>
      </p:sp>
      <p:sp>
        <p:nvSpPr>
          <p:cNvPr id="5" name="Footer Placeholder 4"/>
          <p:cNvSpPr>
            <a:spLocks noGrp="1"/>
          </p:cNvSpPr>
          <p:nvPr>
            <p:ph type="ftr" sz="quarter" idx="11"/>
          </p:nvPr>
        </p:nvSpPr>
        <p:spPr>
          <a:xfrm>
            <a:off x="4165600" y="6356351"/>
            <a:ext cx="3860801" cy="365125"/>
          </a:xfrm>
          <a:prstGeom prst="rect">
            <a:avLst/>
          </a:prstGeom>
        </p:spPr>
        <p:txBody>
          <a:bodyPr lIns="150922" tIns="75461" rIns="150922" bIns="75461"/>
          <a:lstStyle/>
          <a:p>
            <a:endParaRPr lang="en-US" dirty="0"/>
          </a:p>
        </p:txBody>
      </p:sp>
    </p:spTree>
    <p:extLst>
      <p:ext uri="{BB962C8B-B14F-4D97-AF65-F5344CB8AC3E}">
        <p14:creationId xmlns:p14="http://schemas.microsoft.com/office/powerpoint/2010/main" val="18378850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C1F21-160F-4F1E-8B49-E9E34AD569C7}" type="datetimeFigureOut">
              <a:rPr lang="en-US" smtClean="0"/>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2BACA6-08CB-46AF-B568-6AA10122F265}" type="slidenum">
              <a:rPr lang="en-US" smtClean="0"/>
              <a:t>‹#›</a:t>
            </a:fld>
            <a:endParaRPr lang="en-US" dirty="0"/>
          </a:p>
        </p:txBody>
      </p:sp>
    </p:spTree>
    <p:extLst>
      <p:ext uri="{BB962C8B-B14F-4D97-AF65-F5344CB8AC3E}">
        <p14:creationId xmlns:p14="http://schemas.microsoft.com/office/powerpoint/2010/main" val="692562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8BA070-C0AF-4975-B5CC-08CAF03B69AB}" type="datetimeFigureOut">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DA9DA5-8BE0-4718-98DC-C7EE73A3670D}" type="slidenum">
              <a:rPr lang="en-US" smtClean="0"/>
              <a:t>‹#›</a:t>
            </a:fld>
            <a:endParaRPr lang="en-US" dirty="0"/>
          </a:p>
        </p:txBody>
      </p:sp>
    </p:spTree>
    <p:extLst>
      <p:ext uri="{BB962C8B-B14F-4D97-AF65-F5344CB8AC3E}">
        <p14:creationId xmlns:p14="http://schemas.microsoft.com/office/powerpoint/2010/main" val="330656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E64E8-48EB-6F4B-A4D8-149C75EC967B}" type="datetimeFigureOut">
              <a:t>4/11/2018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464434-CDCE-FA40-9399-B779FB485800}" type="slidenum">
              <a:t>‹#›</a:t>
            </a:fld>
            <a:endParaRPr lang="en-US" dirty="0"/>
          </a:p>
        </p:txBody>
      </p:sp>
    </p:spTree>
    <p:extLst>
      <p:ext uri="{BB962C8B-B14F-4D97-AF65-F5344CB8AC3E}">
        <p14:creationId xmlns:p14="http://schemas.microsoft.com/office/powerpoint/2010/main" val="178907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857"/>
            <a:ext cx="12192000" cy="6858000"/>
          </a:xfrm>
          <a:prstGeom prst="rect">
            <a:avLst/>
          </a:prstGeom>
        </p:spPr>
      </p:pic>
      <p:sp>
        <p:nvSpPr>
          <p:cNvPr id="10" name="Text Placeholder 5"/>
          <p:cNvSpPr>
            <a:spLocks noGrp="1"/>
          </p:cNvSpPr>
          <p:nvPr>
            <p:ph type="body" sz="quarter" idx="10" hasCustomPrompt="1"/>
          </p:nvPr>
        </p:nvSpPr>
        <p:spPr>
          <a:xfrm>
            <a:off x="658368" y="3968498"/>
            <a:ext cx="6638544"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9" y="6016249"/>
            <a:ext cx="5091215" cy="283186"/>
          </a:xfrm>
          <a:prstGeom prst="rect">
            <a:avLst/>
          </a:prstGeom>
        </p:spPr>
      </p:pic>
    </p:spTree>
    <p:extLst>
      <p:ext uri="{BB962C8B-B14F-4D97-AF65-F5344CB8AC3E}">
        <p14:creationId xmlns:p14="http://schemas.microsoft.com/office/powerpoint/2010/main" val="26640144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33" y="0"/>
            <a:ext cx="12192000"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Section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602" y="321147"/>
            <a:ext cx="5091215" cy="283186"/>
          </a:xfrm>
          <a:prstGeom prst="rect">
            <a:avLst/>
          </a:prstGeom>
        </p:spPr>
      </p:pic>
    </p:spTree>
    <p:extLst>
      <p:ext uri="{BB962C8B-B14F-4D97-AF65-F5344CB8AC3E}">
        <p14:creationId xmlns:p14="http://schemas.microsoft.com/office/powerpoint/2010/main" val="4946358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4"/>
            <a:ext cx="6402832"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Em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1808381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9" y="2185418"/>
            <a:ext cx="4179753"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1" y="2185418"/>
            <a:ext cx="4179753"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4377791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8"/>
            <a:ext cx="8557757"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7676252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9" y="2185416"/>
            <a:ext cx="9678987" cy="3848100"/>
          </a:xfrm>
          <a:prstGeom prst="rect">
            <a:avLst/>
          </a:prstGeom>
        </p:spPr>
        <p:txBody>
          <a:bodyPr/>
          <a:lstStyle>
            <a:lvl1pPr marL="0" indent="0">
              <a:lnSpc>
                <a:spcPts val="1725"/>
              </a:lnSpc>
              <a:buClr>
                <a:srgbClr val="005BBB"/>
              </a:buClr>
              <a:buFontTx/>
              <a:buNone/>
              <a:defRPr sz="1400"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40271336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33" y="0"/>
            <a:ext cx="12192000"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Section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602" y="321147"/>
            <a:ext cx="5091215" cy="283186"/>
          </a:xfrm>
          <a:prstGeom prst="rect">
            <a:avLst/>
          </a:prstGeom>
        </p:spPr>
      </p:pic>
    </p:spTree>
    <p:extLst>
      <p:ext uri="{BB962C8B-B14F-4D97-AF65-F5344CB8AC3E}">
        <p14:creationId xmlns:p14="http://schemas.microsoft.com/office/powerpoint/2010/main" val="20687051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5" y="873941"/>
            <a:ext cx="7093435" cy="598723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2622243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3" y="873940"/>
            <a:ext cx="7077369" cy="312545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3"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9496895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883920"/>
            <a:ext cx="12192000" cy="597408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9179368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4"/>
            <a:ext cx="6402832"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Em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441295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9" y="2185418"/>
            <a:ext cx="4179753"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1" y="2185418"/>
            <a:ext cx="4179753"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2947019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8"/>
            <a:ext cx="8557757"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251582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9" y="2185416"/>
            <a:ext cx="9678987" cy="3848100"/>
          </a:xfrm>
          <a:prstGeom prst="rect">
            <a:avLst/>
          </a:prstGeom>
        </p:spPr>
        <p:txBody>
          <a:bodyPr/>
          <a:lstStyle>
            <a:lvl1pPr marL="0" indent="0">
              <a:lnSpc>
                <a:spcPts val="1725"/>
              </a:lnSpc>
              <a:buClr>
                <a:srgbClr val="005BBB"/>
              </a:buClr>
              <a:buFontTx/>
              <a:buNone/>
              <a:defRPr sz="1400"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12557486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5" y="873941"/>
            <a:ext cx="7093435" cy="598723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7194726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3" y="873940"/>
            <a:ext cx="7077369" cy="312545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3"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70" y="2189263"/>
            <a:ext cx="4002532"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0770733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883920"/>
            <a:ext cx="12192000" cy="597408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2918335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jpe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9"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smtClean="0">
                <a:latin typeface="Arial" charset="0"/>
              </a:rPr>
              <a:t>‘-</a:t>
            </a:r>
            <a:endParaRPr lang="en-US" sz="1800" dirty="0">
              <a:latin typeface="Arial" charset="0"/>
            </a:endParaRPr>
          </a:p>
        </p:txBody>
      </p:sp>
      <p:sp>
        <p:nvSpPr>
          <p:cNvPr id="8" name="Title 1"/>
          <p:cNvSpPr txBox="1">
            <a:spLocks/>
          </p:cNvSpPr>
          <p:nvPr userDrawn="1"/>
        </p:nvSpPr>
        <p:spPr>
          <a:xfrm>
            <a:off x="2045779" y="1023930"/>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2045779" y="2555890"/>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175" y="1"/>
            <a:ext cx="12191997"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5602" y="321147"/>
            <a:ext cx="5091215" cy="283186"/>
          </a:xfrm>
          <a:prstGeom prst="rect">
            <a:avLst/>
          </a:prstGeom>
        </p:spPr>
      </p:pic>
    </p:spTree>
    <p:extLst>
      <p:ext uri="{BB962C8B-B14F-4D97-AF65-F5344CB8AC3E}">
        <p14:creationId xmlns:p14="http://schemas.microsoft.com/office/powerpoint/2010/main" val="2452835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0" r:id="rId10"/>
    <p:sldLayoutId id="2147483681" r:id="rId11"/>
    <p:sldLayoutId id="2147483682" r:id="rId12"/>
    <p:sldLayoutId id="2147483683" r:id="rId13"/>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312">
          <p15:clr>
            <a:srgbClr val="F26B43"/>
          </p15:clr>
        </p15:guide>
        <p15:guide id="3" orient="horz" pos="4016">
          <p15:clr>
            <a:srgbClr val="F26B43"/>
          </p15:clr>
        </p15:guide>
        <p15:guide id="4" pos="5544">
          <p15:clr>
            <a:srgbClr val="F26B43"/>
          </p15:clr>
        </p15:guide>
        <p15:guide id="5" pos="216">
          <p15:clr>
            <a:srgbClr val="F26B43"/>
          </p15:clr>
        </p15:guide>
        <p15:guide id="6" pos="3348">
          <p15:clr>
            <a:srgbClr val="F26B43"/>
          </p15:clr>
        </p15:guide>
        <p15:guide id="7" pos="3528">
          <p15:clr>
            <a:srgbClr val="F26B43"/>
          </p15:clr>
        </p15:guide>
        <p15:guide id="8" pos="3384">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9"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a:solidFill>
                  <a:srgbClr val="FFFFFF"/>
                </a:solidFill>
              </a:rPr>
              <a:t>‘-</a:t>
            </a:r>
          </a:p>
        </p:txBody>
      </p:sp>
      <p:sp>
        <p:nvSpPr>
          <p:cNvPr id="8" name="Title 1"/>
          <p:cNvSpPr txBox="1">
            <a:spLocks/>
          </p:cNvSpPr>
          <p:nvPr userDrawn="1"/>
        </p:nvSpPr>
        <p:spPr>
          <a:xfrm>
            <a:off x="2045779" y="1023930"/>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dirty="0">
              <a:solidFill>
                <a:srgbClr val="666666"/>
              </a:solidFill>
              <a:latin typeface="Georgia" charset="0"/>
              <a:ea typeface="Georgia" charset="0"/>
              <a:cs typeface="Georgia" charset="0"/>
            </a:endParaRPr>
          </a:p>
        </p:txBody>
      </p:sp>
      <p:sp>
        <p:nvSpPr>
          <p:cNvPr id="9" name="Text Placeholder 2"/>
          <p:cNvSpPr txBox="1">
            <a:spLocks/>
          </p:cNvSpPr>
          <p:nvPr userDrawn="1"/>
        </p:nvSpPr>
        <p:spPr>
          <a:xfrm>
            <a:off x="2045779" y="2555890"/>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latin typeface="Arial" charset="0"/>
              <a:ea typeface="Arial" charset="0"/>
              <a:cs typeface="Arial" charset="0"/>
            </a:endParaRPr>
          </a:p>
        </p:txBody>
      </p:sp>
      <p:pic>
        <p:nvPicPr>
          <p:cNvPr id="14" name="Picture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175" y="1"/>
            <a:ext cx="12191997"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smtClean="0">
                <a:solidFill>
                  <a:srgbClr val="666666"/>
                </a:solidFill>
                <a:latin typeface="Arial" charset="0"/>
                <a:ea typeface="Arial" charset="0"/>
                <a:cs typeface="Arial" charset="0"/>
              </a:rPr>
              <a:pPr/>
              <a:t>‹#›</a:t>
            </a:fld>
            <a:endParaRPr lang="en-US" sz="1200" dirty="0">
              <a:solidFill>
                <a:srgbClr val="666666"/>
              </a:solidFill>
              <a:latin typeface="Arial" charset="0"/>
              <a:ea typeface="Arial" charset="0"/>
              <a:cs typeface="Arial" charset="0"/>
            </a:endParaRPr>
          </a:p>
        </p:txBody>
      </p:sp>
      <p:pic>
        <p:nvPicPr>
          <p:cNvPr id="3" name="Picture 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55602" y="321147"/>
            <a:ext cx="5091215" cy="283186"/>
          </a:xfrm>
          <a:prstGeom prst="rect">
            <a:avLst/>
          </a:prstGeom>
        </p:spPr>
      </p:pic>
    </p:spTree>
    <p:extLst>
      <p:ext uri="{BB962C8B-B14F-4D97-AF65-F5344CB8AC3E}">
        <p14:creationId xmlns:p14="http://schemas.microsoft.com/office/powerpoint/2010/main" val="16664603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312">
          <p15:clr>
            <a:srgbClr val="F26B43"/>
          </p15:clr>
        </p15:guide>
        <p15:guide id="3" orient="horz" pos="4016">
          <p15:clr>
            <a:srgbClr val="F26B43"/>
          </p15:clr>
        </p15:guide>
        <p15:guide id="4" pos="5544">
          <p15:clr>
            <a:srgbClr val="F26B43"/>
          </p15:clr>
        </p15:guide>
        <p15:guide id="5" pos="216">
          <p15:clr>
            <a:srgbClr val="F26B43"/>
          </p15:clr>
        </p15:guide>
        <p15:guide id="6" pos="3348">
          <p15:clr>
            <a:srgbClr val="F26B43"/>
          </p15:clr>
        </p15:guide>
        <p15:guide id="7" pos="3528">
          <p15:clr>
            <a:srgbClr val="F26B43"/>
          </p15:clr>
        </p15:guide>
        <p15:guide id="8" pos="3384">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19.jpeg"/><Relationship Id="rId5" Type="http://schemas.openxmlformats.org/officeDocument/2006/relationships/image" Target="NULL"/><Relationship Id="rId10" Type="http://schemas.openxmlformats.org/officeDocument/2006/relationships/hyperlink" Target="http://library.demo.artstor.org/library/secure/ViewImages?id=4jEkdDElKzcwQkY6fz57R3pHNH0tcl18&amp;source=ppt" TargetMode="External"/><Relationship Id="rId9" Type="http://schemas.openxmlformats.org/officeDocument/2006/relationships/image" Target="NUL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183359" y="2430671"/>
            <a:ext cx="10628911" cy="562707"/>
          </a:xfrm>
        </p:spPr>
        <p:txBody>
          <a:bodyPr>
            <a:normAutofit/>
          </a:bodyPr>
          <a:lstStyle/>
          <a:p>
            <a:pPr algn="ctr"/>
            <a:r>
              <a:rPr lang="en-US" sz="2800" dirty="0" smtClean="0">
                <a:solidFill>
                  <a:schemeClr val="accent2">
                    <a:lumMod val="60000"/>
                    <a:lumOff val="40000"/>
                  </a:schemeClr>
                </a:solidFill>
              </a:rPr>
              <a:t>The Emerging Approach at UB</a:t>
            </a:r>
          </a:p>
        </p:txBody>
      </p:sp>
      <p:sp>
        <p:nvSpPr>
          <p:cNvPr id="2" name="Title 1"/>
          <p:cNvSpPr>
            <a:spLocks noGrp="1"/>
          </p:cNvSpPr>
          <p:nvPr>
            <p:ph type="ctrTitle"/>
          </p:nvPr>
        </p:nvSpPr>
        <p:spPr>
          <a:xfrm>
            <a:off x="512245" y="481018"/>
            <a:ext cx="11167511" cy="1949653"/>
          </a:xfrm>
        </p:spPr>
        <p:txBody>
          <a:bodyPr anchor="ctr">
            <a:noAutofit/>
          </a:bodyPr>
          <a:lstStyle/>
          <a:p>
            <a:pPr algn="ctr">
              <a:lnSpc>
                <a:spcPct val="100000"/>
              </a:lnSpc>
            </a:pPr>
            <a:r>
              <a:rPr lang="en-US" sz="3200" dirty="0" smtClean="0">
                <a:latin typeface="Georgia" panose="02040502050405020303" pitchFamily="18" charset="0"/>
              </a:rPr>
              <a:t>THE PERFORMANCE IMPROVEMENT FUNDS</a:t>
            </a:r>
            <a:br>
              <a:rPr lang="en-US" sz="3200" dirty="0" smtClean="0">
                <a:latin typeface="Georgia" panose="02040502050405020303" pitchFamily="18" charset="0"/>
              </a:rPr>
            </a:br>
            <a:r>
              <a:rPr lang="en-US" sz="3200" dirty="0" smtClean="0">
                <a:latin typeface="Georgia" panose="02040502050405020303" pitchFamily="18" charset="0"/>
              </a:rPr>
              <a:t>AND</a:t>
            </a:r>
            <a:br>
              <a:rPr lang="en-US" sz="3200" dirty="0" smtClean="0">
                <a:latin typeface="Georgia" panose="02040502050405020303" pitchFamily="18" charset="0"/>
              </a:rPr>
            </a:br>
            <a:r>
              <a:rPr lang="en-US" sz="3200" dirty="0" smtClean="0">
                <a:latin typeface="Georgia" panose="02040502050405020303" pitchFamily="18" charset="0"/>
              </a:rPr>
              <a:t>EDUCATIONAL COLLABORATIONS</a:t>
            </a:r>
            <a:endParaRPr lang="en-US" sz="3200" cap="none" dirty="0">
              <a:latin typeface="Georgia" panose="02040502050405020303" pitchFamily="18" charset="0"/>
            </a:endParaRPr>
          </a:p>
        </p:txBody>
      </p:sp>
    </p:spTree>
    <p:extLst>
      <p:ext uri="{BB962C8B-B14F-4D97-AF65-F5344CB8AC3E}">
        <p14:creationId xmlns:p14="http://schemas.microsoft.com/office/powerpoint/2010/main" val="2611601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566928" y="1564315"/>
            <a:ext cx="10837193" cy="4724341"/>
          </a:xfrm>
        </p:spPr>
        <p:txBody>
          <a:bodyPr/>
          <a:lstStyle/>
          <a:p>
            <a:pPr marL="50800" indent="0">
              <a:lnSpc>
                <a:spcPct val="100000"/>
              </a:lnSpc>
              <a:buNone/>
            </a:pPr>
            <a:r>
              <a:rPr lang="en-US" sz="1800" b="1" i="1" dirty="0" smtClean="0">
                <a:solidFill>
                  <a:srgbClr val="0070C0"/>
                </a:solidFill>
              </a:rPr>
              <a:t>Provide educational offerings that close a gap at UB preventing the university from recognition as the destination, locally, nationally and globally for the study of neuroscience. These offerings also respond to growing career opportunities in academe, in health professional areas and in the global neuroscience industry</a:t>
            </a:r>
          </a:p>
          <a:p>
            <a:pPr marL="742950" indent="-285750">
              <a:lnSpc>
                <a:spcPct val="100000"/>
              </a:lnSpc>
            </a:pPr>
            <a:r>
              <a:rPr lang="en-US" sz="1800" dirty="0" smtClean="0"/>
              <a:t>An undergraduate minor in neuroscience that exposes students to content that would provide skills for careers in the following areas</a:t>
            </a:r>
          </a:p>
          <a:p>
            <a:pPr marL="1257300" lvl="2" indent="-285750">
              <a:lnSpc>
                <a:spcPct val="100000"/>
              </a:lnSpc>
              <a:buFont typeface="Courier New" panose="02070309020205020404" pitchFamily="49" charset="0"/>
              <a:buChar char="o"/>
            </a:pPr>
            <a:r>
              <a:rPr lang="en-US" sz="1600" dirty="0"/>
              <a:t>P</a:t>
            </a:r>
            <a:r>
              <a:rPr lang="en-US" sz="1600" dirty="0" smtClean="0"/>
              <a:t>rofessional biomedical careers</a:t>
            </a:r>
          </a:p>
          <a:p>
            <a:pPr marL="1257300" lvl="2" indent="-285750">
              <a:lnSpc>
                <a:spcPct val="100000"/>
              </a:lnSpc>
              <a:buFont typeface="Courier New" panose="02070309020205020404" pitchFamily="49" charset="0"/>
              <a:buChar char="o"/>
            </a:pPr>
            <a:r>
              <a:rPr lang="en-US" sz="1600" dirty="0" smtClean="0"/>
              <a:t>Academic and industry based research (MS/PhD)</a:t>
            </a:r>
          </a:p>
          <a:p>
            <a:pPr marL="1257300" lvl="2" indent="-285750">
              <a:lnSpc>
                <a:spcPct val="100000"/>
              </a:lnSpc>
              <a:buFont typeface="Courier New" panose="02070309020205020404" pitchFamily="49" charset="0"/>
              <a:buChar char="o"/>
            </a:pPr>
            <a:r>
              <a:rPr lang="en-US" sz="1600" dirty="0" smtClean="0"/>
              <a:t>Scientific writing</a:t>
            </a:r>
          </a:p>
          <a:p>
            <a:pPr marL="1257300" lvl="2" indent="-285750">
              <a:lnSpc>
                <a:spcPct val="100000"/>
              </a:lnSpc>
              <a:buFont typeface="Courier New" panose="02070309020205020404" pitchFamily="49" charset="0"/>
              <a:buChar char="o"/>
            </a:pPr>
            <a:r>
              <a:rPr lang="en-US" sz="1600" dirty="0" smtClean="0"/>
              <a:t>Patent attorney</a:t>
            </a:r>
          </a:p>
          <a:p>
            <a:pPr marL="1257300" lvl="2" indent="-285750">
              <a:lnSpc>
                <a:spcPct val="100000"/>
              </a:lnSpc>
              <a:buFont typeface="Courier New" panose="02070309020205020404" pitchFamily="49" charset="0"/>
              <a:buChar char="o"/>
            </a:pPr>
            <a:r>
              <a:rPr lang="en-US" sz="1600" dirty="0" smtClean="0"/>
              <a:t>Science policy</a:t>
            </a:r>
          </a:p>
          <a:p>
            <a:pPr marL="742950" indent="-285750">
              <a:lnSpc>
                <a:spcPct val="100000"/>
              </a:lnSpc>
              <a:buFont typeface="Arial" panose="020B0604020202020204" pitchFamily="34" charset="0"/>
              <a:buChar char="•"/>
            </a:pPr>
            <a:r>
              <a:rPr lang="en-US" sz="1800" dirty="0" smtClean="0"/>
              <a:t>A BS program in neuroscience extending preparation for careers in the above mentioned areas. The program explores the cellular mechanisms and physiology of the diseased and normal functioning of the central nervous system and how such mechanisms create behaviors and interactions in their environment</a:t>
            </a:r>
          </a:p>
          <a:p>
            <a:endParaRPr lang="en-US" dirty="0"/>
          </a:p>
        </p:txBody>
      </p:sp>
      <p:sp>
        <p:nvSpPr>
          <p:cNvPr id="6" name="Title 3"/>
          <p:cNvSpPr txBox="1">
            <a:spLocks/>
          </p:cNvSpPr>
          <p:nvPr/>
        </p:nvSpPr>
        <p:spPr>
          <a:xfrm>
            <a:off x="0" y="978977"/>
            <a:ext cx="12192000" cy="545140"/>
          </a:xfrm>
          <a:prstGeom prst="rect">
            <a:avLst/>
          </a:prstGeom>
        </p:spPr>
        <p:txBody>
          <a:bodyPr vert="horz" lIns="91440" tIns="45720" rIns="91440" bIns="45720" rtlCol="0" anchor="t">
            <a:no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pPr algn="ctr"/>
            <a:r>
              <a:rPr lang="en-US" sz="2800" dirty="0" smtClean="0"/>
              <a:t>THE NEUROSCIENCE INITIATIVE</a:t>
            </a:r>
            <a:r>
              <a:rPr lang="en-US" sz="2800" smtClean="0"/>
              <a:t/>
            </a:r>
            <a:br>
              <a:rPr lang="en-US" sz="2800" smtClean="0"/>
            </a:br>
            <a:r>
              <a:rPr lang="en-US" sz="2400" smtClean="0">
                <a:solidFill>
                  <a:schemeClr val="tx1">
                    <a:lumMod val="50000"/>
                  </a:schemeClr>
                </a:solidFill>
              </a:rPr>
              <a:t>Mission</a:t>
            </a:r>
            <a:endParaRPr lang="en-US" sz="2400" dirty="0">
              <a:solidFill>
                <a:schemeClr val="tx1">
                  <a:lumMod val="50000"/>
                </a:schemeClr>
              </a:solidFill>
            </a:endParaRPr>
          </a:p>
        </p:txBody>
      </p:sp>
    </p:spTree>
    <p:extLst>
      <p:ext uri="{BB962C8B-B14F-4D97-AF65-F5344CB8AC3E}">
        <p14:creationId xmlns:p14="http://schemas.microsoft.com/office/powerpoint/2010/main" val="343548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0892" y="988622"/>
            <a:ext cx="11330220" cy="801444"/>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2"/>
              </a:buClr>
              <a:buSzPts val="2300"/>
              <a:buFont typeface="Arial"/>
              <a:buNone/>
              <a:defRPr sz="2300" b="0" i="0" u="none" strike="noStrike" cap="none">
                <a:solidFill>
                  <a:schemeClr val="dk2"/>
                </a:solidFill>
                <a:latin typeface="Arial"/>
                <a:ea typeface="Arial"/>
                <a:cs typeface="Arial"/>
                <a:sym typeface="Arial"/>
              </a:defRPr>
            </a:lvl1pPr>
            <a:lvl2pPr lvl="1" indent="0">
              <a:spcBef>
                <a:spcPts val="0"/>
              </a:spcBef>
              <a:buSzPts val="1100"/>
              <a:buFont typeface="Arial"/>
              <a:buNone/>
              <a:defRPr sz="1400"/>
            </a:lvl2pPr>
            <a:lvl3pPr lvl="2" indent="0">
              <a:spcBef>
                <a:spcPts val="0"/>
              </a:spcBef>
              <a:buSzPts val="1100"/>
              <a:buFont typeface="Arial"/>
              <a:buNone/>
              <a:defRPr sz="1400"/>
            </a:lvl3pPr>
            <a:lvl4pPr lvl="3" indent="0">
              <a:spcBef>
                <a:spcPts val="0"/>
              </a:spcBef>
              <a:buSzPts val="1100"/>
              <a:buFont typeface="Arial"/>
              <a:buNone/>
              <a:defRPr sz="1400"/>
            </a:lvl4pPr>
            <a:lvl5pPr lvl="4" indent="0">
              <a:spcBef>
                <a:spcPts val="0"/>
              </a:spcBef>
              <a:buSzPts val="1100"/>
              <a:buFont typeface="Arial"/>
              <a:buNone/>
              <a:defRPr sz="1400"/>
            </a:lvl5pPr>
            <a:lvl6pPr lvl="5" indent="0">
              <a:spcBef>
                <a:spcPts val="0"/>
              </a:spcBef>
              <a:buSzPts val="1100"/>
              <a:buFont typeface="Arial"/>
              <a:buNone/>
              <a:defRPr sz="1400"/>
            </a:lvl6pPr>
            <a:lvl7pPr lvl="6" indent="0">
              <a:spcBef>
                <a:spcPts val="0"/>
              </a:spcBef>
              <a:buSzPts val="1100"/>
              <a:buFont typeface="Arial"/>
              <a:buNone/>
              <a:defRPr sz="1400"/>
            </a:lvl7pPr>
            <a:lvl8pPr lvl="7" indent="0">
              <a:spcBef>
                <a:spcPts val="0"/>
              </a:spcBef>
              <a:buSzPts val="1100"/>
              <a:buFont typeface="Arial"/>
              <a:buNone/>
              <a:defRPr sz="1400"/>
            </a:lvl8pPr>
            <a:lvl9pPr lvl="8" indent="0">
              <a:spcBef>
                <a:spcPts val="0"/>
              </a:spcBef>
              <a:buSzPts val="1100"/>
              <a:buFont typeface="Arial"/>
              <a:buNone/>
              <a:defRPr sz="1400"/>
            </a:lvl9pPr>
          </a:lstStyle>
          <a:p>
            <a:pPr algn="ctr"/>
            <a:r>
              <a:rPr lang="en-US" sz="2800" dirty="0" smtClean="0">
                <a:solidFill>
                  <a:srgbClr val="0070C0"/>
                </a:solidFill>
                <a:latin typeface="Georgia" panose="02040502050405020303" pitchFamily="18" charset="0"/>
                <a:cs typeface="Arial" panose="020B0604020202020204" pitchFamily="34" charset="0"/>
              </a:rPr>
              <a:t>UB CENTER FOR THE ADVANCEMENT OF SPORT</a:t>
            </a:r>
          </a:p>
          <a:p>
            <a:pPr algn="ctr"/>
            <a:r>
              <a:rPr lang="en-US" sz="2400" dirty="0" smtClean="0">
                <a:solidFill>
                  <a:schemeClr val="tx1">
                    <a:lumMod val="50000"/>
                  </a:schemeClr>
                </a:solidFill>
                <a:latin typeface="Georgia" panose="02040502050405020303" pitchFamily="18" charset="0"/>
                <a:cs typeface="Arial" panose="020B0604020202020204" pitchFamily="34" charset="0"/>
              </a:rPr>
              <a:t>Vision</a:t>
            </a:r>
            <a:endParaRPr lang="en-US" sz="2400" dirty="0">
              <a:solidFill>
                <a:schemeClr val="tx1">
                  <a:lumMod val="50000"/>
                </a:schemeClr>
              </a:solidFill>
              <a:latin typeface="Georgia" panose="02040502050405020303" pitchFamily="18" charset="0"/>
              <a:cs typeface="Arial" panose="020B0604020202020204" pitchFamily="34" charset="0"/>
            </a:endParaRPr>
          </a:p>
          <a:p>
            <a:pPr algn="ctr"/>
            <a:endParaRPr lang="en-US" sz="2667" b="1" dirty="0">
              <a:solidFill>
                <a:srgbClr val="005BBB"/>
              </a:solidFill>
              <a:latin typeface="Arial" panose="020B0604020202020204" pitchFamily="34" charset="0"/>
              <a:cs typeface="Arial" panose="020B0604020202020204" pitchFamily="34" charset="0"/>
            </a:endParaRPr>
          </a:p>
        </p:txBody>
      </p:sp>
      <p:sp>
        <p:nvSpPr>
          <p:cNvPr id="14" name="Rectangle 13"/>
          <p:cNvSpPr/>
          <p:nvPr/>
        </p:nvSpPr>
        <p:spPr>
          <a:xfrm>
            <a:off x="144087" y="1488212"/>
            <a:ext cx="11937076" cy="830997"/>
          </a:xfrm>
          <a:prstGeom prst="rect">
            <a:avLst/>
          </a:prstGeom>
        </p:spPr>
        <p:txBody>
          <a:bodyPr wrap="square">
            <a:spAutoFit/>
          </a:bodyPr>
          <a:lstStyle/>
          <a:p>
            <a:pPr>
              <a:spcAft>
                <a:spcPts val="1333"/>
              </a:spcAft>
            </a:pPr>
            <a:r>
              <a:rPr lang="en-US" sz="1600" b="1" i="1" dirty="0">
                <a:solidFill>
                  <a:srgbClr val="005BBB"/>
                </a:solidFill>
                <a:latin typeface="Arial" panose="020B0604020202020204" pitchFamily="34" charset="0"/>
                <a:cs typeface="Arial" panose="020B0604020202020204" pitchFamily="34" charset="0"/>
              </a:rPr>
              <a:t>Enable strategic marshaling of resources to foster communication, cooperation and research in management, medicine, athletics, education, public health and law, channeling Buffalo’s passion for sports to create a multi-faceted educational enterprise to drive excellence in athletics, education, business and wider community</a:t>
            </a:r>
          </a:p>
        </p:txBody>
      </p:sp>
      <p:sp>
        <p:nvSpPr>
          <p:cNvPr id="5" name="TextBox 4"/>
          <p:cNvSpPr txBox="1"/>
          <p:nvPr/>
        </p:nvSpPr>
        <p:spPr>
          <a:xfrm>
            <a:off x="1046719" y="2386703"/>
            <a:ext cx="3469177" cy="420564"/>
          </a:xfrm>
          <a:prstGeom prst="rect">
            <a:avLst/>
          </a:prstGeom>
          <a:noFill/>
        </p:spPr>
        <p:txBody>
          <a:bodyPr wrap="square" rtlCol="0" anchor="ctr">
            <a:spAutoFit/>
          </a:bodyPr>
          <a:lstStyle/>
          <a:p>
            <a:pPr algn="ctr"/>
            <a:r>
              <a:rPr lang="en-US" sz="2133" b="1" dirty="0">
                <a:solidFill>
                  <a:srgbClr val="005BBB"/>
                </a:solidFill>
              </a:rPr>
              <a:t>CAMPUS PARTNERS</a:t>
            </a:r>
          </a:p>
        </p:txBody>
      </p:sp>
      <p:sp>
        <p:nvSpPr>
          <p:cNvPr id="3" name="Right Arrow 2"/>
          <p:cNvSpPr/>
          <p:nvPr/>
        </p:nvSpPr>
        <p:spPr>
          <a:xfrm>
            <a:off x="5286894" y="4378036"/>
            <a:ext cx="1740132" cy="631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aphicFrame>
        <p:nvGraphicFramePr>
          <p:cNvPr id="6" name="Diagram 5"/>
          <p:cNvGraphicFramePr/>
          <p:nvPr>
            <p:extLst>
              <p:ext uri="{D42A27DB-BD31-4B8C-83A1-F6EECF244321}">
                <p14:modId xmlns:p14="http://schemas.microsoft.com/office/powerpoint/2010/main" val="3767607437"/>
              </p:ext>
            </p:extLst>
          </p:nvPr>
        </p:nvGraphicFramePr>
        <p:xfrm>
          <a:off x="6676040" y="2759214"/>
          <a:ext cx="5382952" cy="3983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632928" y="2386703"/>
            <a:ext cx="3469177" cy="420564"/>
          </a:xfrm>
          <a:prstGeom prst="rect">
            <a:avLst/>
          </a:prstGeom>
          <a:noFill/>
        </p:spPr>
        <p:txBody>
          <a:bodyPr wrap="square" rtlCol="0" anchor="ctr">
            <a:spAutoFit/>
          </a:bodyPr>
          <a:lstStyle/>
          <a:p>
            <a:pPr algn="ctr"/>
            <a:r>
              <a:rPr lang="en-US" sz="2133" b="1" dirty="0">
                <a:solidFill>
                  <a:srgbClr val="005BBB"/>
                </a:solidFill>
              </a:rPr>
              <a:t>MANY PATHWAYS</a:t>
            </a:r>
          </a:p>
        </p:txBody>
      </p:sp>
      <p:graphicFrame>
        <p:nvGraphicFramePr>
          <p:cNvPr id="4" name="Diagram 3"/>
          <p:cNvGraphicFramePr/>
          <p:nvPr>
            <p:extLst>
              <p:ext uri="{D42A27DB-BD31-4B8C-83A1-F6EECF244321}">
                <p14:modId xmlns:p14="http://schemas.microsoft.com/office/powerpoint/2010/main" val="3258406524"/>
              </p:ext>
            </p:extLst>
          </p:nvPr>
        </p:nvGraphicFramePr>
        <p:xfrm>
          <a:off x="430892" y="2818799"/>
          <a:ext cx="4700833" cy="3923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96558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9600" y="1926445"/>
            <a:ext cx="10712704" cy="4861529"/>
          </a:xfrm>
          <a:prstGeom prst="ellipse">
            <a:avLst/>
          </a:prstGeom>
          <a:solidFill>
            <a:srgbClr val="FFEE06">
              <a:alpha val="80000"/>
            </a:srgbClr>
          </a:solidFill>
        </p:spPr>
        <p:txBody>
          <a:bodyPr wrap="square" rtlCol="0" anchor="ctr">
            <a:noAutofit/>
          </a:bodyPr>
          <a:lstStyle/>
          <a:p>
            <a:pPr marL="457189" lvl="1">
              <a:buClr>
                <a:srgbClr val="005BBB"/>
              </a:buClr>
            </a:pPr>
            <a:endParaRPr lang="en-US" sz="1333" dirty="0">
              <a:solidFill>
                <a:schemeClr val="tx1">
                  <a:lumMod val="50000"/>
                </a:schemeClr>
              </a:solidFill>
            </a:endParaRPr>
          </a:p>
        </p:txBody>
      </p:sp>
      <p:sp>
        <p:nvSpPr>
          <p:cNvPr id="4" name="Title 3"/>
          <p:cNvSpPr>
            <a:spLocks noGrp="1"/>
          </p:cNvSpPr>
          <p:nvPr>
            <p:ph type="title"/>
          </p:nvPr>
        </p:nvSpPr>
        <p:spPr>
          <a:xfrm>
            <a:off x="220872" y="872988"/>
            <a:ext cx="11662265" cy="1053456"/>
          </a:xfrm>
        </p:spPr>
        <p:txBody>
          <a:bodyPr anchor="t">
            <a:noAutofit/>
          </a:bodyPr>
          <a:lstStyle/>
          <a:p>
            <a:pPr algn="ctr"/>
            <a:r>
              <a:rPr lang="en-US" cap="none" dirty="0" smtClean="0">
                <a:solidFill>
                  <a:srgbClr val="0070C0"/>
                </a:solidFill>
                <a:latin typeface="Georgia" panose="02040502050405020303" pitchFamily="18" charset="0"/>
                <a:cs typeface="Arial" panose="020B0604020202020204" pitchFamily="34" charset="0"/>
              </a:rPr>
              <a:t>THE UB CENTER FOR THE ADVANCEMENT OF SPORT</a:t>
            </a:r>
            <a:br>
              <a:rPr lang="en-US" cap="none" dirty="0" smtClean="0">
                <a:solidFill>
                  <a:srgbClr val="0070C0"/>
                </a:solidFill>
                <a:latin typeface="Georgia" panose="02040502050405020303" pitchFamily="18" charset="0"/>
                <a:cs typeface="Arial" panose="020B0604020202020204" pitchFamily="34" charset="0"/>
              </a:rPr>
            </a:br>
            <a:r>
              <a:rPr lang="en-US" dirty="0" smtClean="0">
                <a:solidFill>
                  <a:schemeClr val="tx1">
                    <a:lumMod val="50000"/>
                  </a:schemeClr>
                </a:solidFill>
                <a:latin typeface="Georgia" panose="02040502050405020303" pitchFamily="18" charset="0"/>
                <a:cs typeface="Arial" panose="020B0604020202020204" pitchFamily="34" charset="0"/>
              </a:rPr>
              <a:t>The Concept</a:t>
            </a:r>
            <a:r>
              <a:rPr lang="en-US" sz="3733" dirty="0">
                <a:solidFill>
                  <a:schemeClr val="tx1">
                    <a:lumMod val="50000"/>
                  </a:schemeClr>
                </a:solidFill>
                <a:latin typeface="Georgia" panose="02040502050405020303" pitchFamily="18" charset="0"/>
                <a:cs typeface="Arial" panose="020B0604020202020204" pitchFamily="34" charset="0"/>
              </a:rPr>
              <a:t/>
            </a:r>
            <a:br>
              <a:rPr lang="en-US" sz="3733" dirty="0">
                <a:solidFill>
                  <a:schemeClr val="tx1">
                    <a:lumMod val="50000"/>
                  </a:schemeClr>
                </a:solidFill>
                <a:latin typeface="Georgia" panose="02040502050405020303" pitchFamily="18" charset="0"/>
                <a:cs typeface="Arial" panose="020B0604020202020204" pitchFamily="34" charset="0"/>
              </a:rPr>
            </a:br>
            <a:endParaRPr lang="en-US" cap="none" dirty="0">
              <a:solidFill>
                <a:schemeClr val="tx1">
                  <a:lumMod val="50000"/>
                </a:schemeClr>
              </a:solidFill>
              <a:latin typeface="Georgia" panose="02040502050405020303" pitchFamily="18" charset="0"/>
              <a:cs typeface="Arial" panose="020B0604020202020204" pitchFamily="34" charset="0"/>
            </a:endParaRPr>
          </a:p>
        </p:txBody>
      </p:sp>
      <p:sp>
        <p:nvSpPr>
          <p:cNvPr id="12" name="Flowchart: Connector 11"/>
          <p:cNvSpPr/>
          <p:nvPr/>
        </p:nvSpPr>
        <p:spPr>
          <a:xfrm>
            <a:off x="3729545" y="2494557"/>
            <a:ext cx="4555216" cy="3302184"/>
          </a:xfrm>
          <a:prstGeom prst="flowChartConnector">
            <a:avLst/>
          </a:prstGeom>
          <a:solidFill>
            <a:srgbClr val="BE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Box 14"/>
          <p:cNvSpPr txBox="1"/>
          <p:nvPr/>
        </p:nvSpPr>
        <p:spPr>
          <a:xfrm>
            <a:off x="3323483" y="2009520"/>
            <a:ext cx="5610088" cy="420564"/>
          </a:xfrm>
          <a:prstGeom prst="rect">
            <a:avLst/>
          </a:prstGeom>
          <a:noFill/>
        </p:spPr>
        <p:txBody>
          <a:bodyPr wrap="square" rtlCol="0">
            <a:spAutoFit/>
          </a:bodyPr>
          <a:lstStyle/>
          <a:p>
            <a:pPr algn="ctr"/>
            <a:r>
              <a:rPr lang="en-US" sz="2133" b="1" dirty="0">
                <a:solidFill>
                  <a:schemeClr val="tx1">
                    <a:lumMod val="50000"/>
                  </a:schemeClr>
                </a:solidFill>
                <a:latin typeface="Georgia" panose="02040502050405020303" pitchFamily="18" charset="0"/>
              </a:rPr>
              <a:t>WNY Sport Ecosystem</a:t>
            </a:r>
          </a:p>
        </p:txBody>
      </p:sp>
      <p:sp>
        <p:nvSpPr>
          <p:cNvPr id="3" name="TextBox 2"/>
          <p:cNvSpPr txBox="1"/>
          <p:nvPr/>
        </p:nvSpPr>
        <p:spPr>
          <a:xfrm>
            <a:off x="1297454" y="3549651"/>
            <a:ext cx="2893103" cy="1159035"/>
          </a:xfrm>
          <a:prstGeom prst="rect">
            <a:avLst/>
          </a:prstGeom>
          <a:noFill/>
        </p:spPr>
        <p:txBody>
          <a:bodyPr wrap="square" rtlCol="0">
            <a:spAutoFit/>
          </a:bodyPr>
          <a:lstStyle/>
          <a:p>
            <a:pPr marL="154512"/>
            <a:endParaRPr lang="en-US" sz="800" b="1" dirty="0">
              <a:solidFill>
                <a:schemeClr val="accent4">
                  <a:lumMod val="50000"/>
                </a:schemeClr>
              </a:solidFill>
            </a:endParaRPr>
          </a:p>
          <a:p>
            <a:pPr marL="380990" indent="-226478">
              <a:buFont typeface="Arial" panose="020B0604020202020204" pitchFamily="34" charset="0"/>
              <a:buChar char="•"/>
            </a:pPr>
            <a:r>
              <a:rPr lang="en-US" sz="1333" b="1" dirty="0">
                <a:solidFill>
                  <a:schemeClr val="accent4">
                    <a:lumMod val="50000"/>
                  </a:schemeClr>
                </a:solidFill>
              </a:rPr>
              <a:t>Colleges</a:t>
            </a:r>
          </a:p>
          <a:p>
            <a:pPr marL="380990" indent="-226478">
              <a:buFont typeface="Arial" panose="020B0604020202020204" pitchFamily="34" charset="0"/>
              <a:buChar char="•"/>
            </a:pPr>
            <a:r>
              <a:rPr lang="en-US" sz="1333" b="1" dirty="0">
                <a:solidFill>
                  <a:schemeClr val="accent4">
                    <a:lumMod val="50000"/>
                  </a:schemeClr>
                </a:solidFill>
              </a:rPr>
              <a:t>High schools</a:t>
            </a:r>
          </a:p>
          <a:p>
            <a:pPr marL="380990" indent="-226478">
              <a:buFont typeface="Arial" panose="020B0604020202020204" pitchFamily="34" charset="0"/>
              <a:buChar char="•"/>
            </a:pPr>
            <a:r>
              <a:rPr lang="en-US" sz="1333" b="1" dirty="0">
                <a:solidFill>
                  <a:schemeClr val="accent4">
                    <a:lumMod val="50000"/>
                  </a:schemeClr>
                </a:solidFill>
              </a:rPr>
              <a:t>Club sports</a:t>
            </a:r>
          </a:p>
          <a:p>
            <a:pPr marL="380990" indent="-226478">
              <a:buFont typeface="Arial" panose="020B0604020202020204" pitchFamily="34" charset="0"/>
              <a:buChar char="•"/>
            </a:pPr>
            <a:r>
              <a:rPr lang="en-US" sz="1333" b="1" dirty="0">
                <a:solidFill>
                  <a:schemeClr val="accent4">
                    <a:lumMod val="50000"/>
                  </a:schemeClr>
                </a:solidFill>
              </a:rPr>
              <a:t>Town/local sports</a:t>
            </a:r>
          </a:p>
          <a:p>
            <a:pPr marL="154512"/>
            <a:endParaRPr lang="en-US" sz="800" b="1" dirty="0">
              <a:solidFill>
                <a:schemeClr val="accent4">
                  <a:lumMod val="50000"/>
                </a:schemeClr>
              </a:solidFill>
            </a:endParaRPr>
          </a:p>
        </p:txBody>
      </p:sp>
      <p:sp>
        <p:nvSpPr>
          <p:cNvPr id="23" name="TextBox 22"/>
          <p:cNvSpPr txBox="1"/>
          <p:nvPr/>
        </p:nvSpPr>
        <p:spPr>
          <a:xfrm>
            <a:off x="4745974" y="6220094"/>
            <a:ext cx="2895073" cy="502573"/>
          </a:xfrm>
          <a:prstGeom prst="rect">
            <a:avLst/>
          </a:prstGeom>
          <a:noFill/>
        </p:spPr>
        <p:txBody>
          <a:bodyPr wrap="square" rtlCol="0">
            <a:spAutoFit/>
          </a:bodyPr>
          <a:lstStyle/>
          <a:p>
            <a:pPr marL="380990" indent="-226478">
              <a:buFont typeface="Arial" panose="020B0604020202020204" pitchFamily="34" charset="0"/>
              <a:buChar char="•"/>
            </a:pPr>
            <a:r>
              <a:rPr lang="en-US" sz="1333" b="1" dirty="0">
                <a:solidFill>
                  <a:schemeClr val="accent4">
                    <a:lumMod val="50000"/>
                  </a:schemeClr>
                </a:solidFill>
              </a:rPr>
              <a:t>Wilson Foundation</a:t>
            </a:r>
          </a:p>
          <a:p>
            <a:pPr marL="380990" indent="-226478">
              <a:buFont typeface="Arial" panose="020B0604020202020204" pitchFamily="34" charset="0"/>
              <a:buChar char="•"/>
            </a:pPr>
            <a:r>
              <a:rPr lang="en-US" sz="1333" b="1" dirty="0">
                <a:solidFill>
                  <a:schemeClr val="accent4">
                    <a:lumMod val="50000"/>
                  </a:schemeClr>
                </a:solidFill>
              </a:rPr>
              <a:t>Oishei Foundation </a:t>
            </a:r>
          </a:p>
        </p:txBody>
      </p:sp>
      <p:sp>
        <p:nvSpPr>
          <p:cNvPr id="14" name="TextBox 13"/>
          <p:cNvSpPr txBox="1"/>
          <p:nvPr/>
        </p:nvSpPr>
        <p:spPr>
          <a:xfrm>
            <a:off x="1315460" y="3227049"/>
            <a:ext cx="2530427" cy="461665"/>
          </a:xfrm>
          <a:prstGeom prst="rect">
            <a:avLst/>
          </a:prstGeom>
          <a:noFill/>
        </p:spPr>
        <p:txBody>
          <a:bodyPr wrap="square" rtlCol="0">
            <a:spAutoFit/>
          </a:bodyPr>
          <a:lstStyle/>
          <a:p>
            <a:pPr algn="ctr"/>
            <a:r>
              <a:rPr lang="en-US" sz="2400" b="1" dirty="0">
                <a:solidFill>
                  <a:schemeClr val="tx1">
                    <a:lumMod val="50000"/>
                  </a:schemeClr>
                </a:solidFill>
              </a:rPr>
              <a:t>Amateur Sports</a:t>
            </a:r>
          </a:p>
        </p:txBody>
      </p:sp>
      <p:sp>
        <p:nvSpPr>
          <p:cNvPr id="25" name="TextBox 24"/>
          <p:cNvSpPr txBox="1"/>
          <p:nvPr/>
        </p:nvSpPr>
        <p:spPr>
          <a:xfrm>
            <a:off x="4566658" y="5854061"/>
            <a:ext cx="3074389" cy="400110"/>
          </a:xfrm>
          <a:prstGeom prst="rect">
            <a:avLst/>
          </a:prstGeom>
          <a:noFill/>
        </p:spPr>
        <p:txBody>
          <a:bodyPr wrap="square" rtlCol="0">
            <a:spAutoFit/>
          </a:bodyPr>
          <a:lstStyle/>
          <a:p>
            <a:pPr algn="ctr"/>
            <a:r>
              <a:rPr lang="en-US" sz="2000" b="1" dirty="0">
                <a:solidFill>
                  <a:schemeClr val="tx1">
                    <a:lumMod val="50000"/>
                  </a:schemeClr>
                </a:solidFill>
              </a:rPr>
              <a:t>Community/Non-Profits</a:t>
            </a:r>
          </a:p>
        </p:txBody>
      </p:sp>
      <p:sp>
        <p:nvSpPr>
          <p:cNvPr id="27" name="TextBox 26"/>
          <p:cNvSpPr txBox="1"/>
          <p:nvPr/>
        </p:nvSpPr>
        <p:spPr>
          <a:xfrm>
            <a:off x="4654289" y="2483664"/>
            <a:ext cx="2751364" cy="461665"/>
          </a:xfrm>
          <a:prstGeom prst="rect">
            <a:avLst/>
          </a:prstGeom>
          <a:noFill/>
        </p:spPr>
        <p:txBody>
          <a:bodyPr wrap="square" rtlCol="0">
            <a:spAutoFit/>
          </a:bodyPr>
          <a:lstStyle/>
          <a:p>
            <a:pPr algn="ctr"/>
            <a:r>
              <a:rPr lang="en-US" sz="2400" b="1" dirty="0">
                <a:solidFill>
                  <a:schemeClr val="tx1">
                    <a:lumMod val="50000"/>
                  </a:schemeClr>
                </a:solidFill>
                <a:latin typeface="Georgia" panose="02040502050405020303" pitchFamily="18" charset="0"/>
              </a:rPr>
              <a:t>The Center</a:t>
            </a:r>
          </a:p>
        </p:txBody>
      </p:sp>
      <p:graphicFrame>
        <p:nvGraphicFramePr>
          <p:cNvPr id="28" name="Diagram 27"/>
          <p:cNvGraphicFramePr/>
          <p:nvPr>
            <p:extLst/>
          </p:nvPr>
        </p:nvGraphicFramePr>
        <p:xfrm>
          <a:off x="4102013" y="2928967"/>
          <a:ext cx="3725287" cy="2565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p:cNvSpPr txBox="1"/>
          <p:nvPr/>
        </p:nvSpPr>
        <p:spPr>
          <a:xfrm>
            <a:off x="8434905" y="3404995"/>
            <a:ext cx="2893103" cy="2594878"/>
          </a:xfrm>
          <a:prstGeom prst="rect">
            <a:avLst/>
          </a:prstGeom>
          <a:noFill/>
        </p:spPr>
        <p:txBody>
          <a:bodyPr wrap="square" rtlCol="0">
            <a:spAutoFit/>
          </a:bodyPr>
          <a:lstStyle/>
          <a:p>
            <a:pPr marL="154512"/>
            <a:endParaRPr lang="en-US" sz="800" b="1" dirty="0">
              <a:solidFill>
                <a:schemeClr val="accent4">
                  <a:lumMod val="50000"/>
                </a:schemeClr>
              </a:solidFill>
            </a:endParaRPr>
          </a:p>
          <a:p>
            <a:pPr marL="380990" indent="-226478">
              <a:buFont typeface="Arial" panose="020B0604020202020204" pitchFamily="34" charset="0"/>
              <a:buChar char="•"/>
            </a:pPr>
            <a:r>
              <a:rPr lang="en-US" sz="1333" b="1" dirty="0">
                <a:solidFill>
                  <a:schemeClr val="accent4">
                    <a:lumMod val="50000"/>
                  </a:schemeClr>
                </a:solidFill>
              </a:rPr>
              <a:t>Pegula Sports &amp; Entertainment</a:t>
            </a:r>
          </a:p>
          <a:p>
            <a:pPr marL="380990" indent="-226478">
              <a:buFont typeface="Arial" panose="020B0604020202020204" pitchFamily="34" charset="0"/>
              <a:buChar char="•"/>
            </a:pPr>
            <a:r>
              <a:rPr lang="en-US" sz="1333" b="1" dirty="0">
                <a:solidFill>
                  <a:schemeClr val="accent4">
                    <a:lumMod val="50000"/>
                  </a:schemeClr>
                </a:solidFill>
              </a:rPr>
              <a:t>Delaware North</a:t>
            </a:r>
          </a:p>
          <a:p>
            <a:pPr marL="380990" indent="-226478">
              <a:buFont typeface="Arial" panose="020B0604020202020204" pitchFamily="34" charset="0"/>
              <a:buChar char="•"/>
            </a:pPr>
            <a:r>
              <a:rPr lang="en-US" sz="1333" b="1" dirty="0">
                <a:solidFill>
                  <a:schemeClr val="accent4">
                    <a:lumMod val="50000"/>
                  </a:schemeClr>
                </a:solidFill>
              </a:rPr>
              <a:t>18 professional/semi-professional teams, e.g.</a:t>
            </a:r>
          </a:p>
          <a:p>
            <a:pPr marL="609585" lvl="3" indent="-232828">
              <a:buFont typeface="Wingdings" panose="05000000000000000000" pitchFamily="2" charset="2"/>
              <a:buChar char="Ø"/>
            </a:pPr>
            <a:r>
              <a:rPr lang="en-US" sz="1333" b="1" dirty="0">
                <a:solidFill>
                  <a:schemeClr val="accent4">
                    <a:lumMod val="50000"/>
                  </a:schemeClr>
                </a:solidFill>
              </a:rPr>
              <a:t>Bills</a:t>
            </a:r>
          </a:p>
          <a:p>
            <a:pPr marL="609585" lvl="3" indent="-232828">
              <a:buFont typeface="Wingdings" panose="05000000000000000000" pitchFamily="2" charset="2"/>
              <a:buChar char="Ø"/>
            </a:pPr>
            <a:r>
              <a:rPr lang="en-US" sz="1333" b="1" dirty="0">
                <a:solidFill>
                  <a:schemeClr val="accent4">
                    <a:lumMod val="50000"/>
                  </a:schemeClr>
                </a:solidFill>
              </a:rPr>
              <a:t>Sabres</a:t>
            </a:r>
          </a:p>
          <a:p>
            <a:pPr marL="609585" lvl="3" indent="-232828">
              <a:buFont typeface="Wingdings" panose="05000000000000000000" pitchFamily="2" charset="2"/>
              <a:buChar char="Ø"/>
            </a:pPr>
            <a:r>
              <a:rPr lang="en-US" sz="1333" b="1" dirty="0">
                <a:solidFill>
                  <a:schemeClr val="accent4">
                    <a:lumMod val="50000"/>
                  </a:schemeClr>
                </a:solidFill>
              </a:rPr>
              <a:t>Beauts</a:t>
            </a:r>
          </a:p>
          <a:p>
            <a:pPr marL="609585" lvl="3" indent="-232828">
              <a:buFont typeface="Wingdings" panose="05000000000000000000" pitchFamily="2" charset="2"/>
              <a:buChar char="Ø"/>
            </a:pPr>
            <a:r>
              <a:rPr lang="en-US" sz="1333" b="1" dirty="0">
                <a:solidFill>
                  <a:schemeClr val="accent4">
                    <a:lumMod val="50000"/>
                  </a:schemeClr>
                </a:solidFill>
              </a:rPr>
              <a:t>Bandits</a:t>
            </a:r>
          </a:p>
          <a:p>
            <a:pPr marL="609585" lvl="3" indent="-232828">
              <a:buFont typeface="Wingdings" panose="05000000000000000000" pitchFamily="2" charset="2"/>
              <a:buChar char="Ø"/>
            </a:pPr>
            <a:r>
              <a:rPr lang="en-US" sz="1333" b="1" dirty="0">
                <a:solidFill>
                  <a:schemeClr val="accent4">
                    <a:lumMod val="50000"/>
                  </a:schemeClr>
                </a:solidFill>
              </a:rPr>
              <a:t>Bisons</a:t>
            </a:r>
          </a:p>
          <a:p>
            <a:pPr marL="609585" lvl="3" indent="-232828">
              <a:buFont typeface="Wingdings" panose="05000000000000000000" pitchFamily="2" charset="2"/>
              <a:buChar char="Ø"/>
            </a:pPr>
            <a:r>
              <a:rPr lang="en-US" sz="1333" b="1" dirty="0">
                <a:solidFill>
                  <a:schemeClr val="accent4">
                    <a:lumMod val="50000"/>
                  </a:schemeClr>
                </a:solidFill>
              </a:rPr>
              <a:t>FC Buffalo</a:t>
            </a:r>
          </a:p>
          <a:p>
            <a:pPr marL="154512"/>
            <a:endParaRPr lang="en-US" sz="800" b="1" dirty="0">
              <a:solidFill>
                <a:schemeClr val="accent4">
                  <a:lumMod val="50000"/>
                </a:schemeClr>
              </a:solidFill>
            </a:endParaRPr>
          </a:p>
        </p:txBody>
      </p:sp>
      <p:sp>
        <p:nvSpPr>
          <p:cNvPr id="31" name="TextBox 30"/>
          <p:cNvSpPr txBox="1"/>
          <p:nvPr/>
        </p:nvSpPr>
        <p:spPr>
          <a:xfrm>
            <a:off x="8452911" y="3104561"/>
            <a:ext cx="2530427" cy="369332"/>
          </a:xfrm>
          <a:prstGeom prst="rect">
            <a:avLst/>
          </a:prstGeom>
          <a:noFill/>
        </p:spPr>
        <p:txBody>
          <a:bodyPr wrap="square" rtlCol="0">
            <a:spAutoFit/>
          </a:bodyPr>
          <a:lstStyle/>
          <a:p>
            <a:pPr algn="ctr"/>
            <a:r>
              <a:rPr lang="en-US" b="1" dirty="0">
                <a:solidFill>
                  <a:schemeClr val="tx1">
                    <a:lumMod val="50000"/>
                  </a:schemeClr>
                </a:solidFill>
              </a:rPr>
              <a:t>Professional Sports</a:t>
            </a:r>
          </a:p>
        </p:txBody>
      </p:sp>
      <p:sp>
        <p:nvSpPr>
          <p:cNvPr id="9" name="Freeform 8"/>
          <p:cNvSpPr/>
          <p:nvPr/>
        </p:nvSpPr>
        <p:spPr>
          <a:xfrm>
            <a:off x="3390752" y="1641159"/>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dirty="0"/>
          </a:p>
        </p:txBody>
      </p:sp>
      <p:sp>
        <p:nvSpPr>
          <p:cNvPr id="11" name="Freeform 10"/>
          <p:cNvSpPr/>
          <p:nvPr/>
        </p:nvSpPr>
        <p:spPr>
          <a:xfrm>
            <a:off x="4201232" y="413556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dirty="0"/>
          </a:p>
        </p:txBody>
      </p:sp>
      <p:sp>
        <p:nvSpPr>
          <p:cNvPr id="16" name="Freeform 15"/>
          <p:cNvSpPr/>
          <p:nvPr/>
        </p:nvSpPr>
        <p:spPr>
          <a:xfrm>
            <a:off x="2079367" y="5677184"/>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dirty="0"/>
          </a:p>
        </p:txBody>
      </p:sp>
      <p:sp>
        <p:nvSpPr>
          <p:cNvPr id="20" name="Freeform 19"/>
          <p:cNvSpPr/>
          <p:nvPr/>
        </p:nvSpPr>
        <p:spPr>
          <a:xfrm>
            <a:off x="-42497" y="413556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dirty="0"/>
          </a:p>
        </p:txBody>
      </p:sp>
      <p:sp>
        <p:nvSpPr>
          <p:cNvPr id="22" name="Freeform 21"/>
          <p:cNvSpPr/>
          <p:nvPr/>
        </p:nvSpPr>
        <p:spPr>
          <a:xfrm>
            <a:off x="767983" y="1641159"/>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dirty="0"/>
          </a:p>
        </p:txBody>
      </p:sp>
      <p:grpSp>
        <p:nvGrpSpPr>
          <p:cNvPr id="32" name="Group 31"/>
          <p:cNvGrpSpPr/>
          <p:nvPr/>
        </p:nvGrpSpPr>
        <p:grpSpPr>
          <a:xfrm>
            <a:off x="2082156" y="2125528"/>
            <a:ext cx="5040528" cy="5035131"/>
            <a:chOff x="1561617" y="1594146"/>
            <a:chExt cx="3780396" cy="3776348"/>
          </a:xfrm>
        </p:grpSpPr>
        <p:sp>
          <p:nvSpPr>
            <p:cNvPr id="33" name="Circular Arrow 32"/>
            <p:cNvSpPr/>
            <p:nvPr/>
          </p:nvSpPr>
          <p:spPr>
            <a:xfrm rot="-1440000">
              <a:off x="1570355" y="1594146"/>
              <a:ext cx="3771658" cy="3771658"/>
            </a:xfrm>
            <a:prstGeom prst="circularArrow">
              <a:avLst>
                <a:gd name="adj1" fmla="val 5202"/>
                <a:gd name="adj2" fmla="val 336015"/>
                <a:gd name="adj3" fmla="val 16865256"/>
                <a:gd name="adj4" fmla="val 15146960"/>
                <a:gd name="adj5" fmla="val 6068"/>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Circular Arrow 33"/>
            <p:cNvSpPr/>
            <p:nvPr/>
          </p:nvSpPr>
          <p:spPr>
            <a:xfrm rot="-1860000" flipH="1">
              <a:off x="1561617" y="1598836"/>
              <a:ext cx="3771658" cy="3771658"/>
            </a:xfrm>
            <a:prstGeom prst="circularArrow">
              <a:avLst>
                <a:gd name="adj1" fmla="val 5202"/>
                <a:gd name="adj2" fmla="val 336015"/>
                <a:gd name="adj3" fmla="val 16865256"/>
                <a:gd name="adj4" fmla="val 16798396"/>
                <a:gd name="adj5" fmla="val 6068"/>
              </a:avLst>
            </a:prstGeom>
            <a:solidFill>
              <a:schemeClr val="accent1"/>
            </a:solidFill>
            <a:ln cap="sq">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5" name="Group 34"/>
          <p:cNvGrpSpPr/>
          <p:nvPr/>
        </p:nvGrpSpPr>
        <p:grpSpPr>
          <a:xfrm rot="3120000">
            <a:off x="5291416" y="2122400"/>
            <a:ext cx="5040528" cy="5035131"/>
            <a:chOff x="1561617" y="1594146"/>
            <a:chExt cx="3780396" cy="3776348"/>
          </a:xfrm>
        </p:grpSpPr>
        <p:sp>
          <p:nvSpPr>
            <p:cNvPr id="36" name="Circular Arrow 35"/>
            <p:cNvSpPr/>
            <p:nvPr/>
          </p:nvSpPr>
          <p:spPr>
            <a:xfrm rot="-1440000">
              <a:off x="1570355" y="1594146"/>
              <a:ext cx="3771658" cy="3771658"/>
            </a:xfrm>
            <a:prstGeom prst="circularArrow">
              <a:avLst>
                <a:gd name="adj1" fmla="val 5202"/>
                <a:gd name="adj2" fmla="val 336015"/>
                <a:gd name="adj3" fmla="val 16865256"/>
                <a:gd name="adj4" fmla="val 15146960"/>
                <a:gd name="adj5" fmla="val 6068"/>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Circular Arrow 36"/>
            <p:cNvSpPr/>
            <p:nvPr/>
          </p:nvSpPr>
          <p:spPr>
            <a:xfrm rot="-1860000" flipH="1">
              <a:off x="1561617" y="1598836"/>
              <a:ext cx="3771658" cy="3771658"/>
            </a:xfrm>
            <a:prstGeom prst="circularArrow">
              <a:avLst>
                <a:gd name="adj1" fmla="val 5202"/>
                <a:gd name="adj2" fmla="val 336015"/>
                <a:gd name="adj3" fmla="val 16865256"/>
                <a:gd name="adj4" fmla="val 16798396"/>
                <a:gd name="adj5" fmla="val 6068"/>
              </a:avLst>
            </a:prstGeom>
            <a:solidFill>
              <a:schemeClr val="accent1"/>
            </a:solidFill>
            <a:ln cap="sq">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oup 37"/>
          <p:cNvGrpSpPr/>
          <p:nvPr/>
        </p:nvGrpSpPr>
        <p:grpSpPr>
          <a:xfrm rot="-6660000">
            <a:off x="2474624" y="1379787"/>
            <a:ext cx="5040528" cy="5035131"/>
            <a:chOff x="1561617" y="1594146"/>
            <a:chExt cx="3780396" cy="3776348"/>
          </a:xfrm>
        </p:grpSpPr>
        <p:sp>
          <p:nvSpPr>
            <p:cNvPr id="39" name="Circular Arrow 38"/>
            <p:cNvSpPr/>
            <p:nvPr/>
          </p:nvSpPr>
          <p:spPr>
            <a:xfrm rot="-1440000">
              <a:off x="1570355" y="1594146"/>
              <a:ext cx="3771658" cy="3771658"/>
            </a:xfrm>
            <a:prstGeom prst="circularArrow">
              <a:avLst>
                <a:gd name="adj1" fmla="val 5202"/>
                <a:gd name="adj2" fmla="val 336015"/>
                <a:gd name="adj3" fmla="val 16865256"/>
                <a:gd name="adj4" fmla="val 15146960"/>
                <a:gd name="adj5" fmla="val 6068"/>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Circular Arrow 39"/>
            <p:cNvSpPr/>
            <p:nvPr/>
          </p:nvSpPr>
          <p:spPr>
            <a:xfrm rot="-1860000" flipH="1">
              <a:off x="1561617" y="1598836"/>
              <a:ext cx="3771658" cy="3771658"/>
            </a:xfrm>
            <a:prstGeom prst="circularArrow">
              <a:avLst>
                <a:gd name="adj1" fmla="val 5202"/>
                <a:gd name="adj2" fmla="val 336015"/>
                <a:gd name="adj3" fmla="val 16865256"/>
                <a:gd name="adj4" fmla="val 16798396"/>
                <a:gd name="adj5" fmla="val 6068"/>
              </a:avLst>
            </a:prstGeom>
            <a:solidFill>
              <a:schemeClr val="accent1"/>
            </a:solidFill>
            <a:ln cap="sq">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0" name="Group 29"/>
          <p:cNvGrpSpPr/>
          <p:nvPr/>
        </p:nvGrpSpPr>
        <p:grpSpPr>
          <a:xfrm>
            <a:off x="4431188" y="1659849"/>
            <a:ext cx="5126424" cy="5122011"/>
            <a:chOff x="3323391" y="1244887"/>
            <a:chExt cx="3844818" cy="3841508"/>
          </a:xfrm>
        </p:grpSpPr>
        <p:sp>
          <p:nvSpPr>
            <p:cNvPr id="42" name="Circular Arrow 41"/>
            <p:cNvSpPr/>
            <p:nvPr/>
          </p:nvSpPr>
          <p:spPr>
            <a:xfrm rot="9120000">
              <a:off x="3396551" y="1244887"/>
              <a:ext cx="3771658" cy="3771658"/>
            </a:xfrm>
            <a:prstGeom prst="circularArrow">
              <a:avLst>
                <a:gd name="adj1" fmla="val 5202"/>
                <a:gd name="adj2" fmla="val 336015"/>
                <a:gd name="adj3" fmla="val 16865256"/>
                <a:gd name="adj4" fmla="val 15353797"/>
                <a:gd name="adj5" fmla="val 6068"/>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Circular Arrow 42"/>
            <p:cNvSpPr/>
            <p:nvPr/>
          </p:nvSpPr>
          <p:spPr>
            <a:xfrm rot="8700000" flipH="1">
              <a:off x="3323391" y="1314737"/>
              <a:ext cx="3771658" cy="3771658"/>
            </a:xfrm>
            <a:prstGeom prst="circularArrow">
              <a:avLst>
                <a:gd name="adj1" fmla="val 5202"/>
                <a:gd name="adj2" fmla="val 336015"/>
                <a:gd name="adj3" fmla="val 16865256"/>
                <a:gd name="adj4" fmla="val 16798396"/>
                <a:gd name="adj5" fmla="val 6068"/>
              </a:avLst>
            </a:prstGeom>
            <a:solidFill>
              <a:schemeClr val="accent1"/>
            </a:solidFill>
            <a:ln cap="sq">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44" name="Left-Right Arrow 43"/>
          <p:cNvSpPr/>
          <p:nvPr/>
        </p:nvSpPr>
        <p:spPr>
          <a:xfrm>
            <a:off x="3259964" y="3864945"/>
            <a:ext cx="1187441" cy="400089"/>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Left-Right Arrow 44"/>
          <p:cNvSpPr/>
          <p:nvPr/>
        </p:nvSpPr>
        <p:spPr>
          <a:xfrm>
            <a:off x="7608391" y="3837836"/>
            <a:ext cx="1047687" cy="400089"/>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Left-Right Arrow 45"/>
          <p:cNvSpPr/>
          <p:nvPr/>
        </p:nvSpPr>
        <p:spPr>
          <a:xfrm rot="16200000">
            <a:off x="5665385" y="5432181"/>
            <a:ext cx="683537" cy="400089"/>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948752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8067" y="923482"/>
            <a:ext cx="10947400" cy="729723"/>
          </a:xfrm>
        </p:spPr>
        <p:txBody>
          <a:bodyPr anchor="t">
            <a:noAutofit/>
          </a:bodyPr>
          <a:lstStyle/>
          <a:p>
            <a:pPr algn="ctr"/>
            <a:r>
              <a:rPr lang="en-US" sz="3200" dirty="0" smtClean="0"/>
              <a:t>SUSTAINABILITY</a:t>
            </a:r>
            <a:br>
              <a:rPr lang="en-US" sz="3200" dirty="0" smtClean="0"/>
            </a:br>
            <a:r>
              <a:rPr lang="en-US" sz="2400" dirty="0" smtClean="0">
                <a:solidFill>
                  <a:schemeClr val="tx1">
                    <a:lumMod val="50000"/>
                  </a:schemeClr>
                </a:solidFill>
              </a:rPr>
              <a:t>An Advanced Graduate Certificate</a:t>
            </a:r>
            <a:endParaRPr lang="en-US" sz="3200" dirty="0">
              <a:solidFill>
                <a:schemeClr val="tx1">
                  <a:lumMod val="75000"/>
                </a:schemeClr>
              </a:solidFill>
            </a:endParaRPr>
          </a:p>
        </p:txBody>
      </p:sp>
      <p:sp>
        <p:nvSpPr>
          <p:cNvPr id="3" name="Text Placeholder 2"/>
          <p:cNvSpPr>
            <a:spLocks noGrp="1"/>
          </p:cNvSpPr>
          <p:nvPr>
            <p:ph type="body" idx="10"/>
          </p:nvPr>
        </p:nvSpPr>
        <p:spPr>
          <a:xfrm>
            <a:off x="1144280" y="1759789"/>
            <a:ext cx="5473700" cy="4787660"/>
          </a:xfrm>
          <a:prstGeom prst="roundRect">
            <a:avLst/>
          </a:prstGeom>
          <a:ln>
            <a:solidFill>
              <a:schemeClr val="accent1"/>
            </a:solidFill>
          </a:ln>
        </p:spPr>
        <p:txBody>
          <a:bodyPr/>
          <a:lstStyle/>
          <a:p>
            <a:pPr algn="ctr"/>
            <a:r>
              <a:rPr lang="en-US" b="1" dirty="0" smtClean="0">
                <a:solidFill>
                  <a:srgbClr val="0070C0"/>
                </a:solidFill>
              </a:rPr>
              <a:t>PROGRAM MISSION</a:t>
            </a:r>
          </a:p>
          <a:p>
            <a:pPr>
              <a:lnSpc>
                <a:spcPct val="100000"/>
              </a:lnSpc>
            </a:pPr>
            <a:r>
              <a:rPr lang="en-US" sz="1200" dirty="0">
                <a:solidFill>
                  <a:schemeClr val="tx1">
                    <a:lumMod val="50000"/>
                  </a:schemeClr>
                </a:solidFill>
              </a:rPr>
              <a:t>This Advanced Graduate Certificate prepares students to help organizations adopt sustainable practices and develop plans to minimize environmental impact. The program fosters interconnections between disciplines and considers sustainability through multiple lenses: economics and business; social sciences and cultural studies; and science and engineering.</a:t>
            </a:r>
          </a:p>
          <a:p>
            <a:pPr>
              <a:lnSpc>
                <a:spcPct val="100000"/>
              </a:lnSpc>
            </a:pPr>
            <a:r>
              <a:rPr lang="en-US" sz="1200" dirty="0" smtClean="0">
                <a:solidFill>
                  <a:schemeClr val="tx1">
                    <a:lumMod val="50000"/>
                  </a:schemeClr>
                </a:solidFill>
              </a:rPr>
              <a:t>By </a:t>
            </a:r>
            <a:r>
              <a:rPr lang="en-US" sz="1200" dirty="0">
                <a:solidFill>
                  <a:schemeClr val="tx1">
                    <a:lumMod val="50000"/>
                  </a:schemeClr>
                </a:solidFill>
              </a:rPr>
              <a:t>the completion of their studies in the proposed advanced certificate program in Sustainability, students are expected to demonstrate the following primary learning outcomes</a:t>
            </a:r>
            <a:r>
              <a:rPr lang="en-US" sz="1200" dirty="0" smtClean="0">
                <a:solidFill>
                  <a:schemeClr val="tx1">
                    <a:lumMod val="50000"/>
                  </a:schemeClr>
                </a:solidFill>
              </a:rPr>
              <a:t>:</a:t>
            </a:r>
          </a:p>
          <a:p>
            <a:pPr>
              <a:lnSpc>
                <a:spcPct val="100000"/>
              </a:lnSpc>
            </a:pPr>
            <a:endParaRPr lang="en-US" sz="1200" dirty="0">
              <a:solidFill>
                <a:schemeClr val="tx1">
                  <a:lumMod val="50000"/>
                </a:schemeClr>
              </a:solidFill>
            </a:endParaRPr>
          </a:p>
          <a:p>
            <a:pPr marL="571492" lvl="1" indent="-228600">
              <a:lnSpc>
                <a:spcPct val="100000"/>
              </a:lnSpc>
              <a:buClr>
                <a:srgbClr val="0070C0"/>
              </a:buClr>
              <a:buFont typeface="+mj-lt"/>
              <a:buAutoNum type="arabicParenR"/>
            </a:pPr>
            <a:r>
              <a:rPr lang="en-US" sz="1200" dirty="0">
                <a:solidFill>
                  <a:srgbClr val="0070C0"/>
                </a:solidFill>
              </a:rPr>
              <a:t>Identify and analyze the scientific, social, environmental, and economic dimensions of sustainability;</a:t>
            </a:r>
          </a:p>
          <a:p>
            <a:pPr marL="571492" lvl="1" indent="-228600">
              <a:lnSpc>
                <a:spcPct val="100000"/>
              </a:lnSpc>
              <a:buClr>
                <a:srgbClr val="0070C0"/>
              </a:buClr>
              <a:buFont typeface="+mj-lt"/>
              <a:buAutoNum type="arabicParenR"/>
            </a:pPr>
            <a:r>
              <a:rPr lang="en-US" sz="1200" dirty="0">
                <a:solidFill>
                  <a:srgbClr val="0070C0"/>
                </a:solidFill>
              </a:rPr>
              <a:t>Develop a capacity for integrative systems thinking and practice;</a:t>
            </a:r>
          </a:p>
          <a:p>
            <a:pPr marL="571492" lvl="1" indent="-228600">
              <a:lnSpc>
                <a:spcPct val="100000"/>
              </a:lnSpc>
              <a:buClr>
                <a:srgbClr val="0070C0"/>
              </a:buClr>
              <a:buFont typeface="+mj-lt"/>
              <a:buAutoNum type="arabicParenR"/>
            </a:pPr>
            <a:r>
              <a:rPr lang="en-US" sz="1200" dirty="0">
                <a:solidFill>
                  <a:srgbClr val="0070C0"/>
                </a:solidFill>
              </a:rPr>
              <a:t>Apply sustainability metrics and be able to interpret data on the environment and ecosystems.</a:t>
            </a:r>
          </a:p>
          <a:p>
            <a:pPr marL="228600" indent="-228600" algn="ctr">
              <a:lnSpc>
                <a:spcPct val="100000"/>
              </a:lnSpc>
              <a:buClr>
                <a:srgbClr val="0070C0"/>
              </a:buClr>
              <a:buFont typeface="+mj-lt"/>
              <a:buAutoNum type="arabicParenR"/>
            </a:pPr>
            <a:endParaRPr lang="en-US" sz="1200" b="1" dirty="0">
              <a:solidFill>
                <a:srgbClr val="0070C0"/>
              </a:solidFill>
            </a:endParaRPr>
          </a:p>
        </p:txBody>
      </p:sp>
      <p:sp>
        <p:nvSpPr>
          <p:cNvPr id="5" name="Text Placeholder 2"/>
          <p:cNvSpPr>
            <a:spLocks noGrp="1"/>
          </p:cNvSpPr>
          <p:nvPr>
            <p:ph type="body" idx="10"/>
          </p:nvPr>
        </p:nvSpPr>
        <p:spPr>
          <a:xfrm>
            <a:off x="7142672" y="1759789"/>
            <a:ext cx="3743864" cy="4856671"/>
          </a:xfrm>
          <a:prstGeom prst="roundRect">
            <a:avLst/>
          </a:prstGeom>
          <a:solidFill>
            <a:schemeClr val="accent6">
              <a:lumMod val="10000"/>
              <a:lumOff val="90000"/>
            </a:schemeClr>
          </a:solidFill>
          <a:ln>
            <a:solidFill>
              <a:schemeClr val="accent1"/>
            </a:solidFill>
          </a:ln>
        </p:spPr>
        <p:txBody>
          <a:bodyPr/>
          <a:lstStyle/>
          <a:p>
            <a:pPr algn="ctr"/>
            <a:r>
              <a:rPr lang="en-US" b="1" dirty="0" smtClean="0">
                <a:solidFill>
                  <a:srgbClr val="0070C0"/>
                </a:solidFill>
              </a:rPr>
              <a:t>INVOLVED UNITS</a:t>
            </a:r>
          </a:p>
          <a:p>
            <a:pPr marL="171450" lvl="0" indent="-171450">
              <a:spcBef>
                <a:spcPts val="0"/>
              </a:spcBef>
              <a:buFont typeface="Arial" panose="020B0604020202020204" pitchFamily="34" charset="0"/>
              <a:buChar char="•"/>
            </a:pPr>
            <a:r>
              <a:rPr lang="en-US" sz="1100" dirty="0" smtClean="0">
                <a:solidFill>
                  <a:schemeClr val="tx1">
                    <a:lumMod val="50000"/>
                  </a:schemeClr>
                </a:solidFill>
              </a:rPr>
              <a:t>   </a:t>
            </a:r>
            <a:r>
              <a:rPr lang="en-US" sz="1200" dirty="0" smtClean="0"/>
              <a:t>College </a:t>
            </a:r>
            <a:r>
              <a:rPr lang="en-US" sz="1200" dirty="0"/>
              <a:t>of Arts and </a:t>
            </a:r>
            <a:r>
              <a:rPr lang="en-US" sz="1200" dirty="0" smtClean="0"/>
              <a:t>Sciences</a:t>
            </a:r>
            <a:r>
              <a:rPr lang="en-US" sz="1200" dirty="0"/>
              <a:t>	</a:t>
            </a:r>
          </a:p>
          <a:p>
            <a:pPr marL="854075" lvl="1" indent="-223838">
              <a:spcBef>
                <a:spcPts val="0"/>
              </a:spcBef>
              <a:buFont typeface="Wingdings" panose="05000000000000000000" pitchFamily="2" charset="2"/>
              <a:buChar char="§"/>
            </a:pPr>
            <a:r>
              <a:rPr lang="en-US" sz="1200" i="1" dirty="0">
                <a:solidFill>
                  <a:srgbClr val="0070C0"/>
                </a:solidFill>
              </a:rPr>
              <a:t>Robert Adelman</a:t>
            </a:r>
          </a:p>
          <a:p>
            <a:pPr marL="854075" lvl="1" indent="-223838">
              <a:spcBef>
                <a:spcPts val="0"/>
              </a:spcBef>
              <a:buFont typeface="Wingdings" panose="05000000000000000000" pitchFamily="2" charset="2"/>
              <a:buChar char="§"/>
            </a:pPr>
            <a:r>
              <a:rPr lang="en-US" sz="1200" i="1" dirty="0">
                <a:solidFill>
                  <a:srgbClr val="0070C0"/>
                </a:solidFill>
              </a:rPr>
              <a:t>Sean Bennet</a:t>
            </a:r>
          </a:p>
          <a:p>
            <a:pPr marL="854075" lvl="1" indent="-223838">
              <a:spcBef>
                <a:spcPts val="0"/>
              </a:spcBef>
              <a:buFont typeface="Wingdings" panose="05000000000000000000" pitchFamily="2" charset="2"/>
              <a:buChar char="§"/>
            </a:pPr>
            <a:r>
              <a:rPr lang="en-US" sz="1200" i="1" dirty="0">
                <a:solidFill>
                  <a:srgbClr val="0070C0"/>
                </a:solidFill>
              </a:rPr>
              <a:t>Howard Lasker</a:t>
            </a:r>
          </a:p>
          <a:p>
            <a:pPr marL="854075" lvl="1" indent="-223838">
              <a:spcBef>
                <a:spcPts val="0"/>
              </a:spcBef>
              <a:buFont typeface="Wingdings" panose="05000000000000000000" pitchFamily="2" charset="2"/>
              <a:buChar char="§"/>
            </a:pPr>
            <a:r>
              <a:rPr lang="en-US" sz="1200" i="1" dirty="0">
                <a:solidFill>
                  <a:srgbClr val="0070C0"/>
                </a:solidFill>
              </a:rPr>
              <a:t>Adam </a:t>
            </a:r>
            <a:r>
              <a:rPr lang="en-US" sz="1200" i="1" dirty="0" smtClean="0">
                <a:solidFill>
                  <a:srgbClr val="0070C0"/>
                </a:solidFill>
              </a:rPr>
              <a:t>Rome</a:t>
            </a:r>
          </a:p>
          <a:p>
            <a:pPr marL="854075" lvl="1" indent="-223838">
              <a:spcBef>
                <a:spcPts val="0"/>
              </a:spcBef>
              <a:buFont typeface="Wingdings" panose="05000000000000000000" pitchFamily="2" charset="2"/>
              <a:buChar char="§"/>
            </a:pPr>
            <a:endParaRPr lang="en-US" sz="1200" i="1" dirty="0">
              <a:solidFill>
                <a:srgbClr val="0070C0"/>
              </a:solidFill>
            </a:endParaRPr>
          </a:p>
          <a:p>
            <a:pPr marL="285750" lvl="0" indent="-285750">
              <a:spcBef>
                <a:spcPts val="0"/>
              </a:spcBef>
              <a:buFont typeface="Arial" panose="020B0604020202020204" pitchFamily="34" charset="0"/>
              <a:buChar char="•"/>
            </a:pPr>
            <a:r>
              <a:rPr lang="en-US" sz="1200" dirty="0"/>
              <a:t>School of Architecture and Planning</a:t>
            </a:r>
          </a:p>
          <a:p>
            <a:pPr marL="854075" lvl="1" indent="-223838">
              <a:spcBef>
                <a:spcPts val="0"/>
              </a:spcBef>
              <a:buFont typeface="Wingdings" panose="05000000000000000000" pitchFamily="2" charset="2"/>
              <a:buChar char="§"/>
            </a:pPr>
            <a:r>
              <a:rPr lang="en-US" sz="1200" i="1" dirty="0">
                <a:solidFill>
                  <a:srgbClr val="0070C0"/>
                </a:solidFill>
              </a:rPr>
              <a:t>Nicholas </a:t>
            </a:r>
            <a:r>
              <a:rPr lang="en-US" sz="1200" i="1" dirty="0" smtClean="0">
                <a:solidFill>
                  <a:srgbClr val="0070C0"/>
                </a:solidFill>
              </a:rPr>
              <a:t>Rajkovich</a:t>
            </a:r>
          </a:p>
          <a:p>
            <a:pPr marL="854075" lvl="1" indent="-223838">
              <a:spcBef>
                <a:spcPts val="0"/>
              </a:spcBef>
              <a:buFont typeface="Wingdings" panose="05000000000000000000" pitchFamily="2" charset="2"/>
              <a:buChar char="§"/>
            </a:pPr>
            <a:endParaRPr lang="en-US" sz="1200" i="1" dirty="0">
              <a:solidFill>
                <a:srgbClr val="0070C0"/>
              </a:solidFill>
            </a:endParaRPr>
          </a:p>
          <a:p>
            <a:pPr marL="285750" lvl="0" indent="-285750">
              <a:spcBef>
                <a:spcPts val="0"/>
              </a:spcBef>
              <a:buFont typeface="Arial" panose="020B0604020202020204" pitchFamily="34" charset="0"/>
              <a:buChar char="•"/>
            </a:pPr>
            <a:r>
              <a:rPr lang="en-US" sz="1200" dirty="0"/>
              <a:t>School of Engineering and Applied Sciences</a:t>
            </a:r>
          </a:p>
          <a:p>
            <a:pPr marL="854075" lvl="1" indent="-223838">
              <a:spcBef>
                <a:spcPts val="0"/>
              </a:spcBef>
              <a:buFont typeface="Wingdings" panose="05000000000000000000" pitchFamily="2" charset="2"/>
              <a:buChar char="§"/>
            </a:pPr>
            <a:r>
              <a:rPr lang="en-US" sz="1200" i="1" dirty="0">
                <a:solidFill>
                  <a:srgbClr val="0070C0"/>
                </a:solidFill>
              </a:rPr>
              <a:t>John Atkinson</a:t>
            </a:r>
          </a:p>
          <a:p>
            <a:pPr marL="854075" lvl="1" indent="-223838">
              <a:spcBef>
                <a:spcPts val="0"/>
              </a:spcBef>
              <a:buFont typeface="Wingdings" panose="05000000000000000000" pitchFamily="2" charset="2"/>
              <a:buChar char="§"/>
            </a:pPr>
            <a:r>
              <a:rPr lang="en-US" sz="1200" i="1" dirty="0">
                <a:solidFill>
                  <a:srgbClr val="0070C0"/>
                </a:solidFill>
              </a:rPr>
              <a:t>Alan </a:t>
            </a:r>
            <a:r>
              <a:rPr lang="en-US" sz="1200" i="1" dirty="0" smtClean="0">
                <a:solidFill>
                  <a:srgbClr val="0070C0"/>
                </a:solidFill>
              </a:rPr>
              <a:t>Rabideau</a:t>
            </a:r>
          </a:p>
          <a:p>
            <a:pPr marL="854075" lvl="1" indent="-223838">
              <a:spcBef>
                <a:spcPts val="0"/>
              </a:spcBef>
              <a:buFont typeface="Wingdings" panose="05000000000000000000" pitchFamily="2" charset="2"/>
              <a:buChar char="§"/>
            </a:pPr>
            <a:endParaRPr lang="en-US" sz="1200" i="1" dirty="0">
              <a:solidFill>
                <a:srgbClr val="0070C0"/>
              </a:solidFill>
            </a:endParaRPr>
          </a:p>
          <a:p>
            <a:pPr marL="285750" lvl="0" indent="-285750">
              <a:spcBef>
                <a:spcPts val="0"/>
              </a:spcBef>
              <a:buFont typeface="Arial" panose="020B0604020202020204" pitchFamily="34" charset="0"/>
              <a:buChar char="•"/>
            </a:pPr>
            <a:r>
              <a:rPr lang="en-US" sz="1200" dirty="0"/>
              <a:t>School of Management</a:t>
            </a:r>
          </a:p>
          <a:p>
            <a:pPr marL="854075" lvl="1" indent="-223838">
              <a:spcBef>
                <a:spcPts val="0"/>
              </a:spcBef>
              <a:buFont typeface="Wingdings" panose="05000000000000000000" pitchFamily="2" charset="2"/>
              <a:buChar char="§"/>
            </a:pPr>
            <a:r>
              <a:rPr lang="en-US" sz="1200" i="1" dirty="0">
                <a:solidFill>
                  <a:srgbClr val="0070C0"/>
                </a:solidFill>
              </a:rPr>
              <a:t>Debu </a:t>
            </a:r>
            <a:r>
              <a:rPr lang="en-US" sz="1200" i="1" dirty="0" smtClean="0">
                <a:solidFill>
                  <a:srgbClr val="0070C0"/>
                </a:solidFill>
              </a:rPr>
              <a:t>Talukdar</a:t>
            </a:r>
          </a:p>
          <a:p>
            <a:pPr marL="854075" lvl="1" indent="-223838">
              <a:spcBef>
                <a:spcPts val="0"/>
              </a:spcBef>
              <a:buFont typeface="Wingdings" panose="05000000000000000000" pitchFamily="2" charset="2"/>
              <a:buChar char="§"/>
            </a:pPr>
            <a:endParaRPr lang="en-US" sz="1200" i="1" dirty="0">
              <a:solidFill>
                <a:srgbClr val="0070C0"/>
              </a:solidFill>
            </a:endParaRPr>
          </a:p>
          <a:p>
            <a:pPr marL="285750" lvl="0" indent="-285750">
              <a:spcBef>
                <a:spcPts val="0"/>
              </a:spcBef>
              <a:buFont typeface="Arial" panose="020B0604020202020204" pitchFamily="34" charset="0"/>
              <a:buChar char="•"/>
            </a:pPr>
            <a:r>
              <a:rPr lang="en-US" sz="1200" dirty="0"/>
              <a:t>UB Renew Institute</a:t>
            </a:r>
          </a:p>
          <a:p>
            <a:pPr marL="854075" lvl="1" indent="-223838">
              <a:spcBef>
                <a:spcPts val="0"/>
              </a:spcBef>
              <a:buFont typeface="Wingdings" panose="05000000000000000000" pitchFamily="2" charset="2"/>
              <a:buChar char="§"/>
            </a:pPr>
            <a:r>
              <a:rPr lang="en-US" sz="1200" i="1" dirty="0">
                <a:solidFill>
                  <a:srgbClr val="0070C0"/>
                </a:solidFill>
              </a:rPr>
              <a:t>Zia Ahmed</a:t>
            </a:r>
          </a:p>
          <a:p>
            <a:pPr marL="854075" lvl="1" indent="-223838">
              <a:spcBef>
                <a:spcPts val="0"/>
              </a:spcBef>
              <a:buFont typeface="Wingdings" panose="05000000000000000000" pitchFamily="2" charset="2"/>
              <a:buChar char="§"/>
            </a:pPr>
            <a:r>
              <a:rPr lang="en-US" sz="1200" i="1" dirty="0">
                <a:solidFill>
                  <a:srgbClr val="0070C0"/>
                </a:solidFill>
              </a:rPr>
              <a:t>Susan Clark</a:t>
            </a:r>
          </a:p>
          <a:p>
            <a:pPr marL="854075" lvl="1" indent="-223838">
              <a:spcBef>
                <a:spcPts val="0"/>
              </a:spcBef>
              <a:buFont typeface="Wingdings" panose="05000000000000000000" pitchFamily="2" charset="2"/>
              <a:buChar char="§"/>
            </a:pPr>
            <a:r>
              <a:rPr lang="en-US" sz="1200" i="1" dirty="0">
                <a:solidFill>
                  <a:srgbClr val="0070C0"/>
                </a:solidFill>
              </a:rPr>
              <a:t>Michael </a:t>
            </a:r>
            <a:r>
              <a:rPr lang="en-US" sz="1200" i="1" dirty="0" smtClean="0">
                <a:solidFill>
                  <a:srgbClr val="0070C0"/>
                </a:solidFill>
              </a:rPr>
              <a:t>Shelly</a:t>
            </a:r>
          </a:p>
          <a:p>
            <a:pPr marL="854075" lvl="1" indent="-223838">
              <a:spcBef>
                <a:spcPts val="0"/>
              </a:spcBef>
              <a:buFont typeface="Wingdings" panose="05000000000000000000" pitchFamily="2" charset="2"/>
              <a:buChar char="§"/>
            </a:pPr>
            <a:endParaRPr lang="en-US" sz="1200" i="1" dirty="0">
              <a:solidFill>
                <a:srgbClr val="0070C0"/>
              </a:solidFill>
            </a:endParaRPr>
          </a:p>
          <a:p>
            <a:pPr marL="285750" indent="-285750">
              <a:spcBef>
                <a:spcPts val="0"/>
              </a:spcBef>
              <a:buFont typeface="Arial" panose="020B0604020202020204" pitchFamily="34" charset="0"/>
              <a:buChar char="•"/>
            </a:pPr>
            <a:r>
              <a:rPr lang="en-US" sz="1200" dirty="0"/>
              <a:t>Project Convener, Katherine Ferguson</a:t>
            </a:r>
            <a:endParaRPr lang="en-US" sz="1200" b="1" dirty="0">
              <a:solidFill>
                <a:srgbClr val="0070C0"/>
              </a:solidFill>
            </a:endParaRPr>
          </a:p>
        </p:txBody>
      </p:sp>
    </p:spTree>
    <p:extLst>
      <p:ext uri="{BB962C8B-B14F-4D97-AF65-F5344CB8AC3E}">
        <p14:creationId xmlns:p14="http://schemas.microsoft.com/office/powerpoint/2010/main" val="955442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8067" y="923482"/>
            <a:ext cx="10947400" cy="729723"/>
          </a:xfrm>
        </p:spPr>
        <p:txBody>
          <a:bodyPr anchor="ctr">
            <a:noAutofit/>
          </a:bodyPr>
          <a:lstStyle/>
          <a:p>
            <a:pPr algn="ctr"/>
            <a:r>
              <a:rPr lang="en-US" sz="3200" dirty="0" smtClean="0"/>
              <a:t>GRADUATE DEGREES IN SUSTAINABILITY</a:t>
            </a:r>
            <a:endParaRPr lang="en-US" sz="3200" dirty="0">
              <a:solidFill>
                <a:schemeClr val="tx1">
                  <a:lumMod val="75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403" y="1757581"/>
            <a:ext cx="6865195" cy="4846320"/>
          </a:xfrm>
          <a:prstGeom prst="rect">
            <a:avLst/>
          </a:prstGeom>
        </p:spPr>
      </p:pic>
    </p:spTree>
    <p:extLst>
      <p:ext uri="{BB962C8B-B14F-4D97-AF65-F5344CB8AC3E}">
        <p14:creationId xmlns:p14="http://schemas.microsoft.com/office/powerpoint/2010/main" val="2711659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2256" y="5288087"/>
            <a:ext cx="10808897" cy="477054"/>
          </a:xfrm>
          <a:prstGeom prst="rect">
            <a:avLst/>
          </a:prstGeom>
        </p:spPr>
        <p:txBody>
          <a:bodyPr wrap="square">
            <a:spAutoFit/>
          </a:bodyPr>
          <a:lstStyle/>
          <a:p>
            <a:r>
              <a:rPr lang="en-US" sz="1400" dirty="0"/>
              <a:t>“use of </a:t>
            </a:r>
            <a:r>
              <a:rPr lang="en-US" sz="1400" b="1" dirty="0"/>
              <a:t>computation</a:t>
            </a:r>
            <a:r>
              <a:rPr lang="en-US" sz="1400" dirty="0"/>
              <a:t> and </a:t>
            </a:r>
            <a:r>
              <a:rPr lang="en-US" sz="1400" b="1" dirty="0"/>
              <a:t>statistics</a:t>
            </a:r>
            <a:r>
              <a:rPr lang="en-US" sz="1400" dirty="0"/>
              <a:t> to gather, store, analyze, interpret, and integrate data to solve </a:t>
            </a:r>
            <a:r>
              <a:rPr lang="en-US" sz="1400" b="1" dirty="0"/>
              <a:t>biological</a:t>
            </a:r>
            <a:r>
              <a:rPr lang="en-US" sz="1400" dirty="0"/>
              <a:t> problems” </a:t>
            </a:r>
          </a:p>
          <a:p>
            <a:pPr marL="2116138" indent="-2116138" algn="r"/>
            <a:r>
              <a:rPr lang="en-US" sz="1050" dirty="0"/>
              <a:t>	—Sainani, </a:t>
            </a:r>
            <a:r>
              <a:rPr lang="en-US" sz="1050" i="1" dirty="0"/>
              <a:t>Biomedical Computation Review</a:t>
            </a:r>
            <a:r>
              <a:rPr lang="en-US" sz="1050" dirty="0"/>
              <a:t>, Fall 2015 p.13 </a:t>
            </a:r>
            <a:endParaRPr lang="en-US" sz="1400" dirty="0"/>
          </a:p>
        </p:txBody>
      </p:sp>
      <p:sp>
        <p:nvSpPr>
          <p:cNvPr id="3" name="Rectangle 2"/>
          <p:cNvSpPr/>
          <p:nvPr/>
        </p:nvSpPr>
        <p:spPr>
          <a:xfrm>
            <a:off x="802257" y="5778576"/>
            <a:ext cx="10808897" cy="623248"/>
          </a:xfrm>
          <a:prstGeom prst="rect">
            <a:avLst/>
          </a:prstGeom>
        </p:spPr>
        <p:txBody>
          <a:bodyPr wrap="square">
            <a:spAutoFit/>
          </a:bodyPr>
          <a:lstStyle/>
          <a:p>
            <a:r>
              <a:rPr lang="en-US" sz="1200" dirty="0"/>
              <a:t>“the collection, classification, storage, and analysis of biochemical and </a:t>
            </a:r>
            <a:r>
              <a:rPr lang="en-US" sz="1200" b="1" dirty="0"/>
              <a:t>biological information</a:t>
            </a:r>
            <a:r>
              <a:rPr lang="en-US" sz="1200" dirty="0"/>
              <a:t> using </a:t>
            </a:r>
            <a:r>
              <a:rPr lang="en-US" sz="1200" b="1" dirty="0"/>
              <a:t>computers</a:t>
            </a:r>
            <a:r>
              <a:rPr lang="en-US" sz="1200" dirty="0"/>
              <a:t> especially as applied to molecular </a:t>
            </a:r>
            <a:r>
              <a:rPr lang="en-US" sz="1200" b="1" dirty="0"/>
              <a:t>genetics and genomics</a:t>
            </a:r>
            <a:r>
              <a:rPr lang="en-US" sz="1200" dirty="0"/>
              <a:t>” </a:t>
            </a:r>
          </a:p>
          <a:p>
            <a:pPr indent="2743200" algn="r"/>
            <a:r>
              <a:rPr lang="en-US" sz="1000" i="1" dirty="0"/>
              <a:t>—Merriam-Webster</a:t>
            </a:r>
            <a:endParaRPr lang="en-US" sz="1200" i="1" dirty="0"/>
          </a:p>
        </p:txBody>
      </p:sp>
      <p:grpSp>
        <p:nvGrpSpPr>
          <p:cNvPr id="4" name="Group 3"/>
          <p:cNvGrpSpPr/>
          <p:nvPr/>
        </p:nvGrpSpPr>
        <p:grpSpPr>
          <a:xfrm>
            <a:off x="3001115" y="1928905"/>
            <a:ext cx="6189770" cy="3082404"/>
            <a:chOff x="3001115" y="1471710"/>
            <a:chExt cx="6189770" cy="3082404"/>
          </a:xfrm>
        </p:grpSpPr>
        <p:sp>
          <p:nvSpPr>
            <p:cNvPr id="8" name="Rectangle 7"/>
            <p:cNvSpPr/>
            <p:nvPr/>
          </p:nvSpPr>
          <p:spPr>
            <a:xfrm>
              <a:off x="3001115" y="1471710"/>
              <a:ext cx="6189770" cy="338554"/>
            </a:xfrm>
            <a:prstGeom prst="rect">
              <a:avLst/>
            </a:prstGeom>
          </p:spPr>
          <p:txBody>
            <a:bodyPr wrap="square">
              <a:spAutoFit/>
            </a:bodyPr>
            <a:lstStyle/>
            <a:p>
              <a:pPr algn="ctr">
                <a:spcAft>
                  <a:spcPts val="300"/>
                </a:spcAft>
                <a:defRPr/>
              </a:pPr>
              <a:r>
                <a:rPr lang="en-US" sz="1600" b="1" kern="0" dirty="0">
                  <a:solidFill>
                    <a:sysClr val="windowText" lastClr="000000"/>
                  </a:solidFill>
                  <a:ea typeface="ＭＳ 明朝"/>
                  <a:cs typeface="Times New Roman"/>
                </a:rPr>
                <a:t>Bioinformatics</a:t>
              </a:r>
              <a:endParaRPr lang="en-US" sz="1600" kern="0" dirty="0">
                <a:solidFill>
                  <a:sysClr val="windowText" lastClr="000000"/>
                </a:solidFill>
                <a:latin typeface="Cambria"/>
                <a:ea typeface="ＭＳ 明朝"/>
                <a:cs typeface="Times New Roman"/>
              </a:endParaRPr>
            </a:p>
          </p:txBody>
        </p:sp>
        <p:graphicFrame>
          <p:nvGraphicFramePr>
            <p:cNvPr id="6" name="Diagram 5"/>
            <p:cNvGraphicFramePr/>
            <p:nvPr>
              <p:extLst>
                <p:ext uri="{D42A27DB-BD31-4B8C-83A1-F6EECF244321}">
                  <p14:modId xmlns:p14="http://schemas.microsoft.com/office/powerpoint/2010/main" val="3603257147"/>
                </p:ext>
              </p:extLst>
            </p:nvPr>
          </p:nvGraphicFramePr>
          <p:xfrm>
            <a:off x="3483089" y="1759790"/>
            <a:ext cx="5225823" cy="2794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7" name="Title 3"/>
          <p:cNvSpPr txBox="1">
            <a:spLocks/>
          </p:cNvSpPr>
          <p:nvPr/>
        </p:nvSpPr>
        <p:spPr>
          <a:xfrm>
            <a:off x="0" y="973033"/>
            <a:ext cx="12192000" cy="545140"/>
          </a:xfrm>
          <a:prstGeom prst="rect">
            <a:avLst/>
          </a:prstGeom>
        </p:spPr>
        <p:txBody>
          <a:bodyPr vert="horz" lIns="91440" tIns="45720" rIns="91440" bIns="45720" rtlCol="0" anchor="t">
            <a:no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pPr algn="ctr"/>
            <a:r>
              <a:rPr lang="en-US" sz="2800" dirty="0" smtClean="0"/>
              <a:t>A NEW BIOINFORMATICS PROGRAM</a:t>
            </a:r>
          </a:p>
          <a:p>
            <a:pPr algn="ctr"/>
            <a:r>
              <a:rPr lang="en-US" sz="2400" dirty="0" smtClean="0">
                <a:solidFill>
                  <a:schemeClr val="tx1">
                    <a:lumMod val="50000"/>
                  </a:schemeClr>
                </a:solidFill>
              </a:rPr>
              <a:t>One View</a:t>
            </a:r>
            <a:endParaRPr lang="en-US" sz="2400" dirty="0">
              <a:solidFill>
                <a:schemeClr val="tx1">
                  <a:lumMod val="50000"/>
                </a:schemeClr>
              </a:solidFill>
            </a:endParaRPr>
          </a:p>
        </p:txBody>
      </p:sp>
    </p:spTree>
    <p:extLst>
      <p:ext uri="{BB962C8B-B14F-4D97-AF65-F5344CB8AC3E}">
        <p14:creationId xmlns:p14="http://schemas.microsoft.com/office/powerpoint/2010/main" val="2793955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91551" y="6116218"/>
            <a:ext cx="10808897" cy="523220"/>
          </a:xfrm>
          <a:prstGeom prst="rect">
            <a:avLst/>
          </a:prstGeom>
        </p:spPr>
        <p:txBody>
          <a:bodyPr wrap="square">
            <a:spAutoFit/>
          </a:bodyPr>
          <a:lstStyle/>
          <a:p>
            <a:r>
              <a:rPr lang="en-US" sz="1400" b="1" i="1" dirty="0" smtClean="0">
                <a:solidFill>
                  <a:srgbClr val="0070C0"/>
                </a:solidFill>
              </a:rPr>
              <a:t>EDCC Resolution—A four track program that reconciles the two perspectives: Biology, Statistics, Computer Science and Biomedical Informatics</a:t>
            </a:r>
            <a:endParaRPr lang="en-US" sz="1400" b="1" i="1" dirty="0">
              <a:solidFill>
                <a:srgbClr val="0070C0"/>
              </a:solidFill>
            </a:endParaRPr>
          </a:p>
        </p:txBody>
      </p:sp>
      <p:sp>
        <p:nvSpPr>
          <p:cNvPr id="7" name="Title 3"/>
          <p:cNvSpPr txBox="1">
            <a:spLocks/>
          </p:cNvSpPr>
          <p:nvPr/>
        </p:nvSpPr>
        <p:spPr>
          <a:xfrm>
            <a:off x="0" y="973033"/>
            <a:ext cx="12192000" cy="545140"/>
          </a:xfrm>
          <a:prstGeom prst="rect">
            <a:avLst/>
          </a:prstGeom>
        </p:spPr>
        <p:txBody>
          <a:bodyPr vert="horz" lIns="91440" tIns="45720" rIns="91440" bIns="45720" rtlCol="0" anchor="t">
            <a:no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pPr algn="ctr"/>
            <a:r>
              <a:rPr lang="en-US" sz="2800" dirty="0" smtClean="0"/>
              <a:t>A NEW BIOINFORMATICS PROGRAM</a:t>
            </a:r>
          </a:p>
          <a:p>
            <a:pPr algn="ctr"/>
            <a:r>
              <a:rPr lang="en-US" sz="2400" dirty="0" smtClean="0">
                <a:solidFill>
                  <a:schemeClr val="tx1">
                    <a:lumMod val="50000"/>
                  </a:schemeClr>
                </a:solidFill>
              </a:rPr>
              <a:t>Another View</a:t>
            </a:r>
            <a:endParaRPr lang="en-US" sz="2400" dirty="0">
              <a:solidFill>
                <a:schemeClr val="tx1">
                  <a:lumMod val="50000"/>
                </a:schemeClr>
              </a:solidFill>
            </a:endParaRPr>
          </a:p>
        </p:txBody>
      </p:sp>
      <p:pic>
        <p:nvPicPr>
          <p:cNvPr id="2" name="Picture 1"/>
          <p:cNvPicPr>
            <a:picLocks noChangeAspect="1"/>
          </p:cNvPicPr>
          <p:nvPr/>
        </p:nvPicPr>
        <p:blipFill>
          <a:blip r:embed="rId2"/>
          <a:stretch>
            <a:fillRect/>
          </a:stretch>
        </p:blipFill>
        <p:spPr>
          <a:xfrm>
            <a:off x="3256713" y="1787873"/>
            <a:ext cx="5678574" cy="4297680"/>
          </a:xfrm>
          <a:prstGeom prst="rect">
            <a:avLst/>
          </a:prstGeom>
        </p:spPr>
      </p:pic>
    </p:spTree>
    <p:extLst>
      <p:ext uri="{BB962C8B-B14F-4D97-AF65-F5344CB8AC3E}">
        <p14:creationId xmlns:p14="http://schemas.microsoft.com/office/powerpoint/2010/main" val="287174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0" y="973033"/>
            <a:ext cx="12192000" cy="545140"/>
          </a:xfrm>
          <a:prstGeom prst="rect">
            <a:avLst/>
          </a:prstGeom>
        </p:spPr>
        <p:txBody>
          <a:bodyPr vert="horz" lIns="91440" tIns="45720" rIns="91440" bIns="45720" rtlCol="0" anchor="t">
            <a:noAutofit/>
          </a:bodyPr>
          <a:lstStyle>
            <a:lvl1pPr algn="l" defTabSz="685800" rtl="0" eaLnBrk="1" latinLnBrk="0" hangingPunct="1">
              <a:lnSpc>
                <a:spcPct val="80000"/>
              </a:lnSpc>
              <a:spcBef>
                <a:spcPct val="0"/>
              </a:spcBef>
              <a:buNone/>
              <a:defRPr sz="2700" kern="1200">
                <a:solidFill>
                  <a:srgbClr val="005BBB"/>
                </a:solidFill>
                <a:latin typeface="Georgia" charset="0"/>
                <a:ea typeface="Georgia" charset="0"/>
                <a:cs typeface="Georgia" charset="0"/>
              </a:defRPr>
            </a:lvl1pPr>
          </a:lstStyle>
          <a:p>
            <a:pPr algn="ctr"/>
            <a:r>
              <a:rPr lang="en-US" sz="2800" dirty="0" smtClean="0"/>
              <a:t>GLOBAL HEALTH</a:t>
            </a:r>
          </a:p>
        </p:txBody>
      </p:sp>
      <p:sp>
        <p:nvSpPr>
          <p:cNvPr id="4" name="Rectangle 3"/>
          <p:cNvSpPr/>
          <p:nvPr/>
        </p:nvSpPr>
        <p:spPr>
          <a:xfrm>
            <a:off x="526211" y="1613134"/>
            <a:ext cx="11041812" cy="1015663"/>
          </a:xfrm>
          <a:prstGeom prst="rect">
            <a:avLst/>
          </a:prstGeom>
        </p:spPr>
        <p:txBody>
          <a:bodyPr wrap="square">
            <a:spAutoFit/>
          </a:bodyPr>
          <a:lstStyle/>
          <a:p>
            <a:r>
              <a:rPr lang="en-US" sz="1200" b="1" dirty="0" smtClean="0">
                <a:solidFill>
                  <a:schemeClr val="tx1">
                    <a:lumMod val="50000"/>
                  </a:schemeClr>
                </a:solidFill>
                <a:latin typeface="Arial" panose="020B0604020202020204" pitchFamily="34" charset="0"/>
              </a:rPr>
              <a:t>Framework </a:t>
            </a:r>
            <a:r>
              <a:rPr lang="en-US" sz="1200" b="1" dirty="0">
                <a:solidFill>
                  <a:schemeClr val="tx1">
                    <a:lumMod val="50000"/>
                  </a:schemeClr>
                </a:solidFill>
                <a:latin typeface="Arial" panose="020B0604020202020204" pitchFamily="34" charset="0"/>
              </a:rPr>
              <a:t>for Program Development </a:t>
            </a:r>
            <a:endParaRPr lang="en-US" sz="1200" dirty="0">
              <a:solidFill>
                <a:schemeClr val="tx1">
                  <a:lumMod val="50000"/>
                </a:schemeClr>
              </a:solidFill>
              <a:latin typeface="Arial" panose="020B0604020202020204" pitchFamily="34" charset="0"/>
            </a:endParaRPr>
          </a:p>
          <a:p>
            <a:r>
              <a:rPr lang="en-US" sz="1200" dirty="0">
                <a:solidFill>
                  <a:srgbClr val="0070C0"/>
                </a:solidFill>
                <a:latin typeface="Arial" panose="020B0604020202020204" pitchFamily="34" charset="0"/>
              </a:rPr>
              <a:t>The strategy for undergraduate and graduate program expansion is to develop “stackable” credentials—packaging existing and newly developed courses into micro-credentials, which, in turn, can be aggregated into degree programs (diagram below). This larger strategy includes several complementary tactics, such as: (1) developing lynchpin dual-listed (400/500 level) courses, (2) enabling ample flexibility for elective coursework, e.g., independent study abroad, and (3) identifying courses (and instructors) with the capacity to transform the modality of delivery, e.g., online, asynchronous, off-site, and other formats. </a:t>
            </a:r>
            <a:endParaRPr lang="en-US" sz="1200" dirty="0">
              <a:solidFill>
                <a:srgbClr val="0070C0"/>
              </a:solidFill>
            </a:endParaRPr>
          </a:p>
        </p:txBody>
      </p:sp>
      <p:pic>
        <p:nvPicPr>
          <p:cNvPr id="5" name="Picture 4"/>
          <p:cNvPicPr>
            <a:picLocks noChangeAspect="1"/>
          </p:cNvPicPr>
          <p:nvPr/>
        </p:nvPicPr>
        <p:blipFill>
          <a:blip r:embed="rId2"/>
          <a:stretch>
            <a:fillRect/>
          </a:stretch>
        </p:blipFill>
        <p:spPr>
          <a:xfrm>
            <a:off x="2446950" y="2628797"/>
            <a:ext cx="7298101" cy="4109334"/>
          </a:xfrm>
          <a:prstGeom prst="rect">
            <a:avLst/>
          </a:prstGeom>
        </p:spPr>
      </p:pic>
    </p:spTree>
    <p:extLst>
      <p:ext uri="{BB962C8B-B14F-4D97-AF65-F5344CB8AC3E}">
        <p14:creationId xmlns:p14="http://schemas.microsoft.com/office/powerpoint/2010/main" val="159072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6" name="Title 2"/>
          <p:cNvSpPr txBox="1">
            <a:spLocks/>
          </p:cNvSpPr>
          <p:nvPr/>
        </p:nvSpPr>
        <p:spPr>
          <a:xfrm>
            <a:off x="2" y="914419"/>
            <a:ext cx="12191999" cy="762663"/>
          </a:xfrm>
          <a:prstGeom prst="rect">
            <a:avLst/>
          </a:prstGeom>
          <a:noFill/>
          <a:ln>
            <a:noFill/>
          </a:ln>
        </p:spPr>
        <p:txBody>
          <a:bodyPr wrap="square" lIns="121900" tIns="121900" rIns="121900" bIns="121900" anchor="t"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2"/>
              </a:buClr>
              <a:buSzPts val="2300"/>
              <a:buFont typeface="Arial"/>
              <a:buNone/>
              <a:defRPr sz="2300" b="0" i="0" u="none" strike="noStrike" cap="none">
                <a:solidFill>
                  <a:schemeClr val="dk2"/>
                </a:solidFill>
                <a:latin typeface="Arial"/>
                <a:ea typeface="Arial"/>
                <a:cs typeface="Arial"/>
                <a:sym typeface="Arial"/>
              </a:defRPr>
            </a:lvl1pPr>
            <a:lvl2pPr lvl="1" indent="0">
              <a:spcBef>
                <a:spcPts val="0"/>
              </a:spcBef>
              <a:buSzPts val="1100"/>
              <a:buFont typeface="Arial"/>
              <a:buNone/>
              <a:defRPr sz="1400"/>
            </a:lvl2pPr>
            <a:lvl3pPr lvl="2" indent="0">
              <a:spcBef>
                <a:spcPts val="0"/>
              </a:spcBef>
              <a:buSzPts val="1100"/>
              <a:buFont typeface="Arial"/>
              <a:buNone/>
              <a:defRPr sz="1400"/>
            </a:lvl3pPr>
            <a:lvl4pPr lvl="3" indent="0">
              <a:spcBef>
                <a:spcPts val="0"/>
              </a:spcBef>
              <a:buSzPts val="1100"/>
              <a:buFont typeface="Arial"/>
              <a:buNone/>
              <a:defRPr sz="1400"/>
            </a:lvl4pPr>
            <a:lvl5pPr lvl="4" indent="0">
              <a:spcBef>
                <a:spcPts val="0"/>
              </a:spcBef>
              <a:buSzPts val="1100"/>
              <a:buFont typeface="Arial"/>
              <a:buNone/>
              <a:defRPr sz="1400"/>
            </a:lvl5pPr>
            <a:lvl6pPr lvl="5" indent="0">
              <a:spcBef>
                <a:spcPts val="0"/>
              </a:spcBef>
              <a:buSzPts val="1100"/>
              <a:buFont typeface="Arial"/>
              <a:buNone/>
              <a:defRPr sz="1400"/>
            </a:lvl6pPr>
            <a:lvl7pPr lvl="6" indent="0">
              <a:spcBef>
                <a:spcPts val="0"/>
              </a:spcBef>
              <a:buSzPts val="1100"/>
              <a:buFont typeface="Arial"/>
              <a:buNone/>
              <a:defRPr sz="1400"/>
            </a:lvl7pPr>
            <a:lvl8pPr lvl="7" indent="0">
              <a:spcBef>
                <a:spcPts val="0"/>
              </a:spcBef>
              <a:buSzPts val="1100"/>
              <a:buFont typeface="Arial"/>
              <a:buNone/>
              <a:defRPr sz="1400"/>
            </a:lvl8pPr>
            <a:lvl9pPr lvl="8" indent="0">
              <a:spcBef>
                <a:spcPts val="0"/>
              </a:spcBef>
              <a:buSzPts val="1100"/>
              <a:buFont typeface="Arial"/>
              <a:buNone/>
              <a:defRPr sz="1400"/>
            </a:lvl9pPr>
          </a:lstStyle>
          <a:p>
            <a:pPr algn="ctr"/>
            <a:r>
              <a:rPr lang="en-US" sz="2800" dirty="0" smtClean="0">
                <a:solidFill>
                  <a:srgbClr val="0070C0"/>
                </a:solidFill>
                <a:latin typeface="Georgia" panose="02040502050405020303" pitchFamily="18" charset="0"/>
              </a:rPr>
              <a:t>CENTER FOR ADDICTION EDUCATION AND AWARENESS</a:t>
            </a:r>
            <a:endParaRPr lang="en-US" sz="2800" dirty="0">
              <a:solidFill>
                <a:srgbClr val="0070C0"/>
              </a:solidFill>
              <a:latin typeface="Georgia" panose="02040502050405020303" pitchFamily="18" charset="0"/>
            </a:endParaRPr>
          </a:p>
          <a:p>
            <a:pPr algn="ctr"/>
            <a:endParaRPr lang="en-US" sz="3200" b="1" dirty="0">
              <a:solidFill>
                <a:schemeClr val="tx1">
                  <a:lumMod val="50000"/>
                </a:schemeClr>
              </a:solidFill>
            </a:endParaRPr>
          </a:p>
          <a:p>
            <a:pPr algn="ctr"/>
            <a:endParaRPr lang="en-US" sz="2933" b="1" dirty="0">
              <a:solidFill>
                <a:srgbClr val="005BBB"/>
              </a:solidFill>
            </a:endParaRPr>
          </a:p>
        </p:txBody>
      </p:sp>
      <p:grpSp>
        <p:nvGrpSpPr>
          <p:cNvPr id="3" name="Group 2"/>
          <p:cNvGrpSpPr/>
          <p:nvPr/>
        </p:nvGrpSpPr>
        <p:grpSpPr>
          <a:xfrm>
            <a:off x="1618859" y="1728840"/>
            <a:ext cx="8954283" cy="4699667"/>
            <a:chOff x="455680" y="770008"/>
            <a:chExt cx="7623319" cy="5447766"/>
          </a:xfrm>
          <a:solidFill>
            <a:schemeClr val="accent6">
              <a:lumMod val="10000"/>
              <a:lumOff val="90000"/>
            </a:schemeClr>
          </a:solidFill>
        </p:grpSpPr>
        <p:sp>
          <p:nvSpPr>
            <p:cNvPr id="17" name="Freeform 16"/>
            <p:cNvSpPr/>
            <p:nvPr/>
          </p:nvSpPr>
          <p:spPr>
            <a:xfrm>
              <a:off x="455680" y="770008"/>
              <a:ext cx="3752143" cy="5422072"/>
            </a:xfrm>
            <a:custGeom>
              <a:avLst/>
              <a:gdLst>
                <a:gd name="connsiteX0" fmla="*/ 0 w 3041209"/>
                <a:gd name="connsiteY0" fmla="*/ 304121 h 5067300"/>
                <a:gd name="connsiteX1" fmla="*/ 304121 w 3041209"/>
                <a:gd name="connsiteY1" fmla="*/ 0 h 5067300"/>
                <a:gd name="connsiteX2" fmla="*/ 2737088 w 3041209"/>
                <a:gd name="connsiteY2" fmla="*/ 0 h 5067300"/>
                <a:gd name="connsiteX3" fmla="*/ 3041209 w 3041209"/>
                <a:gd name="connsiteY3" fmla="*/ 304121 h 5067300"/>
                <a:gd name="connsiteX4" fmla="*/ 3041209 w 3041209"/>
                <a:gd name="connsiteY4" fmla="*/ 4763179 h 5067300"/>
                <a:gd name="connsiteX5" fmla="*/ 2737088 w 3041209"/>
                <a:gd name="connsiteY5" fmla="*/ 5067300 h 5067300"/>
                <a:gd name="connsiteX6" fmla="*/ 304121 w 3041209"/>
                <a:gd name="connsiteY6" fmla="*/ 5067300 h 5067300"/>
                <a:gd name="connsiteX7" fmla="*/ 0 w 3041209"/>
                <a:gd name="connsiteY7" fmla="*/ 4763179 h 5067300"/>
                <a:gd name="connsiteX8" fmla="*/ 0 w 3041209"/>
                <a:gd name="connsiteY8" fmla="*/ 304121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1209" h="5067300">
                  <a:moveTo>
                    <a:pt x="0" y="304121"/>
                  </a:moveTo>
                  <a:cubicBezTo>
                    <a:pt x="0" y="136160"/>
                    <a:pt x="136160" y="0"/>
                    <a:pt x="304121" y="0"/>
                  </a:cubicBezTo>
                  <a:lnTo>
                    <a:pt x="2737088" y="0"/>
                  </a:lnTo>
                  <a:cubicBezTo>
                    <a:pt x="2905049" y="0"/>
                    <a:pt x="3041209" y="136160"/>
                    <a:pt x="3041209" y="304121"/>
                  </a:cubicBezTo>
                  <a:lnTo>
                    <a:pt x="3041209" y="4763179"/>
                  </a:lnTo>
                  <a:cubicBezTo>
                    <a:pt x="3041209" y="4931140"/>
                    <a:pt x="2905049" y="5067300"/>
                    <a:pt x="2737088" y="5067300"/>
                  </a:cubicBezTo>
                  <a:lnTo>
                    <a:pt x="304121" y="5067300"/>
                  </a:lnTo>
                  <a:cubicBezTo>
                    <a:pt x="136160" y="5067300"/>
                    <a:pt x="0" y="4931140"/>
                    <a:pt x="0" y="4763179"/>
                  </a:cubicBezTo>
                  <a:lnTo>
                    <a:pt x="0" y="304121"/>
                  </a:lnTo>
                  <a:close/>
                </a:path>
              </a:pathLst>
            </a:custGeom>
            <a:grpFill/>
            <a:ln>
              <a:noFill/>
            </a:ln>
            <a:effectLst/>
          </p:spPr>
          <p:txBody>
            <a:bodyPr spcFirstLastPara="0" vert="horz" wrap="square" lIns="142240" tIns="142240" rIns="142240" bIns="4871720" numCol="1" spcCol="1270" anchor="t" anchorCtr="0">
              <a:noAutofit/>
            </a:bodyPr>
            <a:lstStyle/>
            <a:p>
              <a:pPr algn="ctr" defTabSz="1659425">
                <a:lnSpc>
                  <a:spcPct val="90000"/>
                </a:lnSpc>
                <a:spcBef>
                  <a:spcPct val="0"/>
                </a:spcBef>
                <a:spcAft>
                  <a:spcPct val="35000"/>
                </a:spcAft>
                <a:buClr>
                  <a:srgbClr val="005BBB"/>
                </a:buClr>
                <a:defRPr/>
              </a:pPr>
              <a:r>
                <a:rPr lang="en-US" sz="2400" b="1" dirty="0">
                  <a:solidFill>
                    <a:srgbClr val="474747"/>
                  </a:solidFill>
                  <a:latin typeface="Calibri" panose="020F0502020204030204"/>
                </a:rPr>
                <a:t>PROGRAMS</a:t>
              </a:r>
            </a:p>
          </p:txBody>
        </p:sp>
        <p:sp>
          <p:nvSpPr>
            <p:cNvPr id="18" name="Freeform 17"/>
            <p:cNvSpPr/>
            <p:nvPr/>
          </p:nvSpPr>
          <p:spPr>
            <a:xfrm>
              <a:off x="840052" y="1205867"/>
              <a:ext cx="3006982" cy="4761128"/>
            </a:xfrm>
            <a:custGeom>
              <a:avLst/>
              <a:gdLst>
                <a:gd name="connsiteX0" fmla="*/ 0 w 2432967"/>
                <a:gd name="connsiteY0" fmla="*/ 152786 h 1527860"/>
                <a:gd name="connsiteX1" fmla="*/ 152786 w 2432967"/>
                <a:gd name="connsiteY1" fmla="*/ 0 h 1527860"/>
                <a:gd name="connsiteX2" fmla="*/ 2280181 w 2432967"/>
                <a:gd name="connsiteY2" fmla="*/ 0 h 1527860"/>
                <a:gd name="connsiteX3" fmla="*/ 2432967 w 2432967"/>
                <a:gd name="connsiteY3" fmla="*/ 152786 h 1527860"/>
                <a:gd name="connsiteX4" fmla="*/ 2432967 w 2432967"/>
                <a:gd name="connsiteY4" fmla="*/ 1375074 h 1527860"/>
                <a:gd name="connsiteX5" fmla="*/ 2280181 w 2432967"/>
                <a:gd name="connsiteY5" fmla="*/ 1527860 h 1527860"/>
                <a:gd name="connsiteX6" fmla="*/ 152786 w 2432967"/>
                <a:gd name="connsiteY6" fmla="*/ 1527860 h 1527860"/>
                <a:gd name="connsiteX7" fmla="*/ 0 w 2432967"/>
                <a:gd name="connsiteY7" fmla="*/ 1375074 h 1527860"/>
                <a:gd name="connsiteX8" fmla="*/ 0 w 2432967"/>
                <a:gd name="connsiteY8" fmla="*/ 152786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2967" h="1527860">
                  <a:moveTo>
                    <a:pt x="0" y="152786"/>
                  </a:moveTo>
                  <a:cubicBezTo>
                    <a:pt x="0" y="68405"/>
                    <a:pt x="68405" y="0"/>
                    <a:pt x="152786" y="0"/>
                  </a:cubicBezTo>
                  <a:lnTo>
                    <a:pt x="2280181" y="0"/>
                  </a:lnTo>
                  <a:cubicBezTo>
                    <a:pt x="2364562" y="0"/>
                    <a:pt x="2432967" y="68405"/>
                    <a:pt x="2432967" y="152786"/>
                  </a:cubicBezTo>
                  <a:lnTo>
                    <a:pt x="2432967" y="1375074"/>
                  </a:lnTo>
                  <a:cubicBezTo>
                    <a:pt x="2432967" y="1459455"/>
                    <a:pt x="2364562" y="1527860"/>
                    <a:pt x="2280181" y="1527860"/>
                  </a:cubicBezTo>
                  <a:lnTo>
                    <a:pt x="152786" y="1527860"/>
                  </a:lnTo>
                  <a:cubicBezTo>
                    <a:pt x="68405" y="1527860"/>
                    <a:pt x="0" y="1459455"/>
                    <a:pt x="0" y="1375074"/>
                  </a:cubicBezTo>
                  <a:lnTo>
                    <a:pt x="0" y="152786"/>
                  </a:ln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799" tIns="224765" rIns="279799" bIns="224765" numCol="1" spcCol="1270" anchor="t" anchorCtr="0">
              <a:noAutofit/>
            </a:bodyPr>
            <a:lstStyle/>
            <a:p>
              <a:pPr marL="224361" indent="-224361">
                <a:lnSpc>
                  <a:spcPct val="110000"/>
                </a:lnSpc>
                <a:buClr>
                  <a:srgbClr val="005BBB"/>
                </a:buClr>
                <a:buFont typeface="Arial" panose="020B0604020202020204" pitchFamily="34" charset="0"/>
                <a:buChar char="•"/>
              </a:pPr>
              <a:r>
                <a:rPr lang="en-US" sz="1200" dirty="0">
                  <a:solidFill>
                    <a:schemeClr val="bg2">
                      <a:lumMod val="25000"/>
                    </a:schemeClr>
                  </a:solidFill>
                </a:rPr>
                <a:t>Undergraduate Minor in Addiction Studies </a:t>
              </a:r>
            </a:p>
            <a:p>
              <a:pPr marL="224361" indent="-224361">
                <a:lnSpc>
                  <a:spcPct val="110000"/>
                </a:lnSpc>
                <a:buClr>
                  <a:srgbClr val="005BBB"/>
                </a:buClr>
                <a:buFont typeface="Arial" panose="020B0604020202020204" pitchFamily="34" charset="0"/>
                <a:buChar char="•"/>
              </a:pPr>
              <a:endParaRPr lang="en-US" sz="1200" dirty="0">
                <a:solidFill>
                  <a:schemeClr val="bg2">
                    <a:lumMod val="25000"/>
                  </a:schemeClr>
                </a:solidFill>
              </a:endParaRPr>
            </a:p>
            <a:p>
              <a:pPr marL="224361" indent="-224361">
                <a:lnSpc>
                  <a:spcPct val="110000"/>
                </a:lnSpc>
                <a:buClr>
                  <a:srgbClr val="005BBB"/>
                </a:buClr>
                <a:buFont typeface="Arial" panose="020B0604020202020204" pitchFamily="34" charset="0"/>
                <a:buChar char="•"/>
              </a:pPr>
              <a:r>
                <a:rPr lang="en-US" sz="1200" dirty="0">
                  <a:solidFill>
                    <a:schemeClr val="bg2">
                      <a:lumMod val="25000"/>
                    </a:schemeClr>
                  </a:solidFill>
                </a:rPr>
                <a:t>Undergraduate Certificate in Addiction Studies </a:t>
              </a:r>
              <a:r>
                <a:rPr lang="it-IT" sz="1200" dirty="0">
                  <a:solidFill>
                    <a:schemeClr val="bg2">
                      <a:lumMod val="25000"/>
                    </a:schemeClr>
                  </a:solidFill>
                </a:rPr>
                <a:t>(with and without CASAC Credential) </a:t>
              </a:r>
            </a:p>
            <a:p>
              <a:pPr marL="224361" indent="-224361">
                <a:lnSpc>
                  <a:spcPct val="110000"/>
                </a:lnSpc>
                <a:buClr>
                  <a:srgbClr val="005BBB"/>
                </a:buClr>
                <a:buFont typeface="Arial" panose="020B0604020202020204" pitchFamily="34" charset="0"/>
                <a:buChar char="•"/>
              </a:pPr>
              <a:endParaRPr lang="it-IT" sz="1200" dirty="0">
                <a:solidFill>
                  <a:schemeClr val="bg2">
                    <a:lumMod val="25000"/>
                  </a:schemeClr>
                </a:solidFill>
              </a:endParaRPr>
            </a:p>
            <a:p>
              <a:pPr marL="224361" indent="-224361">
                <a:lnSpc>
                  <a:spcPct val="110000"/>
                </a:lnSpc>
                <a:buClr>
                  <a:srgbClr val="005BBB"/>
                </a:buClr>
                <a:buFont typeface="Arial" panose="020B0604020202020204" pitchFamily="34" charset="0"/>
                <a:buChar char="•"/>
              </a:pPr>
              <a:r>
                <a:rPr lang="it-IT" sz="1200" dirty="0">
                  <a:solidFill>
                    <a:schemeClr val="bg2">
                      <a:lumMod val="25000"/>
                    </a:schemeClr>
                  </a:solidFill>
                </a:rPr>
                <a:t>Interdisciplinary MA in Addiction Studies (with and without CASAC Credential)</a:t>
              </a:r>
            </a:p>
            <a:p>
              <a:pPr marL="224361" indent="-224361">
                <a:lnSpc>
                  <a:spcPct val="110000"/>
                </a:lnSpc>
                <a:buClr>
                  <a:srgbClr val="005BBB"/>
                </a:buClr>
                <a:buFont typeface="Arial" panose="020B0604020202020204" pitchFamily="34" charset="0"/>
                <a:buChar char="•"/>
              </a:pPr>
              <a:endParaRPr lang="it-IT" sz="1200" dirty="0">
                <a:solidFill>
                  <a:schemeClr val="bg2">
                    <a:lumMod val="25000"/>
                  </a:schemeClr>
                </a:solidFill>
              </a:endParaRPr>
            </a:p>
            <a:p>
              <a:pPr marL="224361" indent="-224361">
                <a:lnSpc>
                  <a:spcPct val="110000"/>
                </a:lnSpc>
                <a:buClr>
                  <a:srgbClr val="005BBB"/>
                </a:buClr>
                <a:buFont typeface="Arial" panose="020B0604020202020204" pitchFamily="34" charset="0"/>
                <a:buChar char="•"/>
              </a:pPr>
              <a:r>
                <a:rPr lang="en-US" sz="1200" dirty="0">
                  <a:solidFill>
                    <a:schemeClr val="bg2">
                      <a:lumMod val="25000"/>
                    </a:schemeClr>
                  </a:solidFill>
                </a:rPr>
                <a:t>Residency Training</a:t>
              </a:r>
            </a:p>
            <a:p>
              <a:pPr marL="224361" indent="-224361">
                <a:lnSpc>
                  <a:spcPct val="110000"/>
                </a:lnSpc>
                <a:buClr>
                  <a:srgbClr val="005BBB"/>
                </a:buClr>
                <a:buFont typeface="Arial" panose="020B0604020202020204" pitchFamily="34" charset="0"/>
                <a:buChar char="•"/>
              </a:pPr>
              <a:endParaRPr lang="en-US" sz="1200" dirty="0">
                <a:solidFill>
                  <a:schemeClr val="bg2">
                    <a:lumMod val="25000"/>
                  </a:schemeClr>
                </a:solidFill>
              </a:endParaRPr>
            </a:p>
            <a:p>
              <a:pPr marL="224361" indent="-224361">
                <a:lnSpc>
                  <a:spcPct val="110000"/>
                </a:lnSpc>
                <a:buClr>
                  <a:srgbClr val="005BBB"/>
                </a:buClr>
                <a:buFont typeface="Arial" panose="020B0604020202020204" pitchFamily="34" charset="0"/>
                <a:buChar char="•"/>
              </a:pPr>
              <a:r>
                <a:rPr lang="en-US" sz="1200" dirty="0">
                  <a:solidFill>
                    <a:schemeClr val="bg2">
                      <a:lumMod val="25000"/>
                    </a:schemeClr>
                  </a:solidFill>
                </a:rPr>
                <a:t>Professional Training – Continuing Education</a:t>
              </a:r>
            </a:p>
            <a:p>
              <a:pPr marL="224361" indent="-224361">
                <a:lnSpc>
                  <a:spcPct val="110000"/>
                </a:lnSpc>
                <a:buClr>
                  <a:srgbClr val="005BBB"/>
                </a:buClr>
                <a:buFont typeface="Arial" panose="020B0604020202020204" pitchFamily="34" charset="0"/>
                <a:buChar char="•"/>
              </a:pPr>
              <a:endParaRPr lang="en-US" sz="1200" dirty="0">
                <a:solidFill>
                  <a:schemeClr val="bg2">
                    <a:lumMod val="25000"/>
                  </a:schemeClr>
                </a:solidFill>
              </a:endParaRPr>
            </a:p>
            <a:p>
              <a:pPr marL="224361" indent="-224361">
                <a:lnSpc>
                  <a:spcPct val="110000"/>
                </a:lnSpc>
                <a:buClr>
                  <a:srgbClr val="005BBB"/>
                </a:buClr>
                <a:buFont typeface="Arial" panose="020B0604020202020204" pitchFamily="34" charset="0"/>
                <a:buChar char="•"/>
              </a:pPr>
              <a:r>
                <a:rPr lang="en-US" sz="1200" dirty="0">
                  <a:solidFill>
                    <a:schemeClr val="bg2">
                      <a:lumMod val="25000"/>
                    </a:schemeClr>
                  </a:solidFill>
                </a:rPr>
                <a:t>Community Engagement and Education</a:t>
              </a:r>
            </a:p>
          </p:txBody>
        </p:sp>
        <p:sp>
          <p:nvSpPr>
            <p:cNvPr id="19" name="Freeform 18"/>
            <p:cNvSpPr/>
            <p:nvPr/>
          </p:nvSpPr>
          <p:spPr>
            <a:xfrm>
              <a:off x="4330935" y="795702"/>
              <a:ext cx="3748064" cy="5422072"/>
            </a:xfrm>
            <a:custGeom>
              <a:avLst/>
              <a:gdLst>
                <a:gd name="connsiteX0" fmla="*/ 0 w 3041209"/>
                <a:gd name="connsiteY0" fmla="*/ 304121 h 5067300"/>
                <a:gd name="connsiteX1" fmla="*/ 304121 w 3041209"/>
                <a:gd name="connsiteY1" fmla="*/ 0 h 5067300"/>
                <a:gd name="connsiteX2" fmla="*/ 2737088 w 3041209"/>
                <a:gd name="connsiteY2" fmla="*/ 0 h 5067300"/>
                <a:gd name="connsiteX3" fmla="*/ 3041209 w 3041209"/>
                <a:gd name="connsiteY3" fmla="*/ 304121 h 5067300"/>
                <a:gd name="connsiteX4" fmla="*/ 3041209 w 3041209"/>
                <a:gd name="connsiteY4" fmla="*/ 4763179 h 5067300"/>
                <a:gd name="connsiteX5" fmla="*/ 2737088 w 3041209"/>
                <a:gd name="connsiteY5" fmla="*/ 5067300 h 5067300"/>
                <a:gd name="connsiteX6" fmla="*/ 304121 w 3041209"/>
                <a:gd name="connsiteY6" fmla="*/ 5067300 h 5067300"/>
                <a:gd name="connsiteX7" fmla="*/ 0 w 3041209"/>
                <a:gd name="connsiteY7" fmla="*/ 4763179 h 5067300"/>
                <a:gd name="connsiteX8" fmla="*/ 0 w 3041209"/>
                <a:gd name="connsiteY8" fmla="*/ 304121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1209" h="5067300">
                  <a:moveTo>
                    <a:pt x="0" y="304121"/>
                  </a:moveTo>
                  <a:cubicBezTo>
                    <a:pt x="0" y="136160"/>
                    <a:pt x="136160" y="0"/>
                    <a:pt x="304121" y="0"/>
                  </a:cubicBezTo>
                  <a:lnTo>
                    <a:pt x="2737088" y="0"/>
                  </a:lnTo>
                  <a:cubicBezTo>
                    <a:pt x="2905049" y="0"/>
                    <a:pt x="3041209" y="136160"/>
                    <a:pt x="3041209" y="304121"/>
                  </a:cubicBezTo>
                  <a:lnTo>
                    <a:pt x="3041209" y="4763179"/>
                  </a:lnTo>
                  <a:cubicBezTo>
                    <a:pt x="3041209" y="4931140"/>
                    <a:pt x="2905049" y="5067300"/>
                    <a:pt x="2737088" y="5067300"/>
                  </a:cubicBezTo>
                  <a:lnTo>
                    <a:pt x="304121" y="5067300"/>
                  </a:lnTo>
                  <a:cubicBezTo>
                    <a:pt x="136160" y="5067300"/>
                    <a:pt x="0" y="4931140"/>
                    <a:pt x="0" y="4763179"/>
                  </a:cubicBezTo>
                  <a:lnTo>
                    <a:pt x="0" y="304121"/>
                  </a:lnTo>
                  <a:close/>
                </a:path>
              </a:pathLst>
            </a:cu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8920" tIns="248920" rIns="248920" bIns="4978400" numCol="1" spcCol="1270" anchor="t" anchorCtr="0">
              <a:noAutofit/>
            </a:bodyPr>
            <a:lstStyle/>
            <a:p>
              <a:pPr algn="ctr" defTabSz="2903994">
                <a:lnSpc>
                  <a:spcPct val="90000"/>
                </a:lnSpc>
                <a:spcBef>
                  <a:spcPct val="0"/>
                </a:spcBef>
                <a:spcAft>
                  <a:spcPct val="35000"/>
                </a:spcAft>
              </a:pPr>
              <a:r>
                <a:rPr lang="en-US" sz="2400" b="1" dirty="0">
                  <a:solidFill>
                    <a:srgbClr val="474747"/>
                  </a:solidFill>
                </a:rPr>
                <a:t>APPROACHES</a:t>
              </a:r>
            </a:p>
          </p:txBody>
        </p:sp>
        <p:sp>
          <p:nvSpPr>
            <p:cNvPr id="20" name="Freeform 19"/>
            <p:cNvSpPr/>
            <p:nvPr/>
          </p:nvSpPr>
          <p:spPr>
            <a:xfrm>
              <a:off x="4689647" y="1205867"/>
              <a:ext cx="3068629" cy="4782184"/>
            </a:xfrm>
            <a:custGeom>
              <a:avLst/>
              <a:gdLst>
                <a:gd name="connsiteX0" fmla="*/ 0 w 2432967"/>
                <a:gd name="connsiteY0" fmla="*/ 152786 h 1527860"/>
                <a:gd name="connsiteX1" fmla="*/ 152786 w 2432967"/>
                <a:gd name="connsiteY1" fmla="*/ 0 h 1527860"/>
                <a:gd name="connsiteX2" fmla="*/ 2280181 w 2432967"/>
                <a:gd name="connsiteY2" fmla="*/ 0 h 1527860"/>
                <a:gd name="connsiteX3" fmla="*/ 2432967 w 2432967"/>
                <a:gd name="connsiteY3" fmla="*/ 152786 h 1527860"/>
                <a:gd name="connsiteX4" fmla="*/ 2432967 w 2432967"/>
                <a:gd name="connsiteY4" fmla="*/ 1375074 h 1527860"/>
                <a:gd name="connsiteX5" fmla="*/ 2280181 w 2432967"/>
                <a:gd name="connsiteY5" fmla="*/ 1527860 h 1527860"/>
                <a:gd name="connsiteX6" fmla="*/ 152786 w 2432967"/>
                <a:gd name="connsiteY6" fmla="*/ 1527860 h 1527860"/>
                <a:gd name="connsiteX7" fmla="*/ 0 w 2432967"/>
                <a:gd name="connsiteY7" fmla="*/ 1375074 h 1527860"/>
                <a:gd name="connsiteX8" fmla="*/ 0 w 2432967"/>
                <a:gd name="connsiteY8" fmla="*/ 152786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2967" h="1527860">
                  <a:moveTo>
                    <a:pt x="0" y="152786"/>
                  </a:moveTo>
                  <a:cubicBezTo>
                    <a:pt x="0" y="68405"/>
                    <a:pt x="68405" y="0"/>
                    <a:pt x="152786" y="0"/>
                  </a:cubicBezTo>
                  <a:lnTo>
                    <a:pt x="2280181" y="0"/>
                  </a:lnTo>
                  <a:cubicBezTo>
                    <a:pt x="2364562" y="0"/>
                    <a:pt x="2432967" y="68405"/>
                    <a:pt x="2432967" y="152786"/>
                  </a:cubicBezTo>
                  <a:lnTo>
                    <a:pt x="2432967" y="1375074"/>
                  </a:lnTo>
                  <a:cubicBezTo>
                    <a:pt x="2432967" y="1459455"/>
                    <a:pt x="2364562" y="1527860"/>
                    <a:pt x="2280181" y="1527860"/>
                  </a:cubicBezTo>
                  <a:lnTo>
                    <a:pt x="152786" y="1527860"/>
                  </a:lnTo>
                  <a:cubicBezTo>
                    <a:pt x="68405" y="1527860"/>
                    <a:pt x="0" y="1459455"/>
                    <a:pt x="0" y="1375074"/>
                  </a:cubicBezTo>
                  <a:lnTo>
                    <a:pt x="0" y="152786"/>
                  </a:ln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799" tIns="224765" rIns="279799" bIns="224765" numCol="1" spcCol="1270" anchor="t" anchorCtr="0">
              <a:noAutofit/>
            </a:bodyPr>
            <a:lstStyle/>
            <a:p>
              <a:pPr marL="457189" indent="-457189" defTabSz="3852237">
                <a:lnSpc>
                  <a:spcPct val="90000"/>
                </a:lnSpc>
                <a:spcBef>
                  <a:spcPct val="0"/>
                </a:spcBef>
                <a:spcAft>
                  <a:spcPct val="35000"/>
                </a:spcAft>
                <a:buClr>
                  <a:srgbClr val="005BBB"/>
                </a:buClr>
                <a:buFont typeface="Arial" panose="020B0604020202020204" pitchFamily="34" charset="0"/>
                <a:buChar char="•"/>
              </a:pPr>
              <a:r>
                <a:rPr lang="en-US" sz="2133" dirty="0">
                  <a:solidFill>
                    <a:schemeClr val="tx1">
                      <a:lumMod val="85000"/>
                      <a:lumOff val="15000"/>
                    </a:schemeClr>
                  </a:solidFill>
                </a:rPr>
                <a:t>Team teaching</a:t>
              </a:r>
            </a:p>
            <a:p>
              <a:pPr marL="457189" indent="-457189" defTabSz="3852237">
                <a:lnSpc>
                  <a:spcPct val="90000"/>
                </a:lnSpc>
                <a:spcBef>
                  <a:spcPct val="0"/>
                </a:spcBef>
                <a:spcAft>
                  <a:spcPct val="35000"/>
                </a:spcAft>
                <a:buClr>
                  <a:srgbClr val="005BBB"/>
                </a:buClr>
                <a:buFont typeface="Arial" panose="020B0604020202020204" pitchFamily="34" charset="0"/>
                <a:buChar char="•"/>
              </a:pPr>
              <a:r>
                <a:rPr lang="en-US" sz="2133" dirty="0">
                  <a:solidFill>
                    <a:schemeClr val="tx1">
                      <a:lumMod val="85000"/>
                      <a:lumOff val="15000"/>
                    </a:schemeClr>
                  </a:solidFill>
                </a:rPr>
                <a:t>IPE collaborations</a:t>
              </a:r>
            </a:p>
            <a:p>
              <a:pPr marL="457189" indent="-457189" defTabSz="3852237">
                <a:lnSpc>
                  <a:spcPct val="90000"/>
                </a:lnSpc>
                <a:spcBef>
                  <a:spcPct val="0"/>
                </a:spcBef>
                <a:spcAft>
                  <a:spcPct val="35000"/>
                </a:spcAft>
                <a:buClr>
                  <a:srgbClr val="005BBB"/>
                </a:buClr>
                <a:buFont typeface="Arial" panose="020B0604020202020204" pitchFamily="34" charset="0"/>
                <a:buChar char="•"/>
              </a:pPr>
              <a:r>
                <a:rPr lang="en-US" sz="2133" dirty="0">
                  <a:solidFill>
                    <a:schemeClr val="tx1">
                      <a:lumMod val="85000"/>
                      <a:lumOff val="15000"/>
                    </a:schemeClr>
                  </a:solidFill>
                </a:rPr>
                <a:t>Cross-listed courses</a:t>
              </a:r>
            </a:p>
            <a:p>
              <a:pPr marL="457189" indent="-457189" defTabSz="3852237">
                <a:lnSpc>
                  <a:spcPct val="90000"/>
                </a:lnSpc>
                <a:spcBef>
                  <a:spcPct val="0"/>
                </a:spcBef>
                <a:spcAft>
                  <a:spcPct val="35000"/>
                </a:spcAft>
                <a:buClr>
                  <a:srgbClr val="005BBB"/>
                </a:buClr>
                <a:buFont typeface="Arial" panose="020B0604020202020204" pitchFamily="34" charset="0"/>
                <a:buChar char="•"/>
              </a:pPr>
              <a:r>
                <a:rPr lang="en-US" sz="2133" dirty="0">
                  <a:solidFill>
                    <a:schemeClr val="tx1">
                      <a:lumMod val="85000"/>
                      <a:lumOff val="15000"/>
                    </a:schemeClr>
                  </a:solidFill>
                </a:rPr>
                <a:t>Tap community expertise</a:t>
              </a:r>
            </a:p>
            <a:p>
              <a:pPr marL="457189" indent="-457189" defTabSz="3852237">
                <a:lnSpc>
                  <a:spcPct val="90000"/>
                </a:lnSpc>
                <a:spcBef>
                  <a:spcPct val="0"/>
                </a:spcBef>
                <a:spcAft>
                  <a:spcPct val="35000"/>
                </a:spcAft>
                <a:buClr>
                  <a:srgbClr val="005BBB"/>
                </a:buClr>
                <a:buFont typeface="Arial" panose="020B0604020202020204" pitchFamily="34" charset="0"/>
                <a:buChar char="•"/>
              </a:pPr>
              <a:endParaRPr lang="en-US" sz="1867" dirty="0">
                <a:solidFill>
                  <a:schemeClr val="tx1">
                    <a:lumMod val="85000"/>
                    <a:lumOff val="15000"/>
                  </a:schemeClr>
                </a:solidFill>
              </a:endParaRPr>
            </a:p>
          </p:txBody>
        </p:sp>
      </p:grpSp>
    </p:spTree>
    <p:extLst>
      <p:ext uri="{BB962C8B-B14F-4D97-AF65-F5344CB8AC3E}">
        <p14:creationId xmlns:p14="http://schemas.microsoft.com/office/powerpoint/2010/main" val="517199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p:nvPr/>
        </p:nvSpPr>
        <p:spPr>
          <a:xfrm>
            <a:off x="798923" y="2641196"/>
            <a:ext cx="9811651" cy="3295779"/>
          </a:xfrm>
          <a:prstGeom prst="rect">
            <a:avLst/>
          </a:prstGeom>
          <a:noFill/>
          <a:ln>
            <a:noFill/>
          </a:ln>
        </p:spPr>
        <p:txBody>
          <a:bodyPr wrap="square" lIns="121867" tIns="121867" rIns="121867" bIns="121867" anchor="t" anchorCtr="0">
            <a:noAutofit/>
          </a:bodyPr>
          <a:lstStyle/>
          <a:p>
            <a:pPr marL="459306" indent="-256111">
              <a:lnSpc>
                <a:spcPct val="115000"/>
              </a:lnSpc>
              <a:spcBef>
                <a:spcPts val="1333"/>
              </a:spcBef>
              <a:buClr>
                <a:srgbClr val="000000"/>
              </a:buClr>
              <a:buSzPts val="1200"/>
              <a:buFont typeface="Arial" panose="020B0604020202020204" pitchFamily="34" charset="0"/>
              <a:buChar char="•"/>
            </a:pPr>
            <a:r>
              <a:rPr lang="en" sz="2000" dirty="0">
                <a:solidFill>
                  <a:schemeClr val="tx1">
                    <a:lumMod val="50000"/>
                  </a:schemeClr>
                </a:solidFill>
                <a:sym typeface="Arial"/>
              </a:rPr>
              <a:t>Build stronger multi-agency/organizational networks and greater collaboration within and across public and non-profit sectors</a:t>
            </a:r>
          </a:p>
          <a:p>
            <a:pPr marL="459306" indent="-256111">
              <a:lnSpc>
                <a:spcPct val="115000"/>
              </a:lnSpc>
              <a:spcBef>
                <a:spcPts val="1333"/>
              </a:spcBef>
              <a:buClr>
                <a:srgbClr val="000000"/>
              </a:buClr>
              <a:buSzPts val="1200"/>
              <a:buFont typeface="Arial" panose="020B0604020202020204" pitchFamily="34" charset="0"/>
              <a:buChar char="•"/>
            </a:pPr>
            <a:r>
              <a:rPr lang="en" sz="2000" dirty="0">
                <a:solidFill>
                  <a:schemeClr val="tx1">
                    <a:lumMod val="50000"/>
                  </a:schemeClr>
                </a:solidFill>
              </a:rPr>
              <a:t>Engage diverse UB strengths in delivering Institute program and in </a:t>
            </a:r>
            <a:r>
              <a:rPr lang="en" sz="2000" dirty="0" smtClean="0">
                <a:solidFill>
                  <a:schemeClr val="tx1">
                    <a:lumMod val="50000"/>
                  </a:schemeClr>
                </a:solidFill>
              </a:rPr>
              <a:t>building more </a:t>
            </a:r>
            <a:r>
              <a:rPr lang="en" sz="2000" dirty="0">
                <a:solidFill>
                  <a:schemeClr val="tx1">
                    <a:lumMod val="50000"/>
                  </a:schemeClr>
                </a:solidFill>
              </a:rPr>
              <a:t>robust relationships with public and non-profit sectors</a:t>
            </a:r>
          </a:p>
          <a:p>
            <a:pPr marL="459306" indent="-256111">
              <a:lnSpc>
                <a:spcPct val="115000"/>
              </a:lnSpc>
              <a:spcBef>
                <a:spcPts val="1333"/>
              </a:spcBef>
              <a:buClr>
                <a:srgbClr val="000000"/>
              </a:buClr>
              <a:buSzPts val="1200"/>
              <a:buFont typeface="Arial" panose="020B0604020202020204" pitchFamily="34" charset="0"/>
              <a:buChar char="•"/>
            </a:pPr>
            <a:r>
              <a:rPr lang="en" sz="2000" dirty="0">
                <a:solidFill>
                  <a:schemeClr val="tx1">
                    <a:lumMod val="50000"/>
                  </a:schemeClr>
                </a:solidFill>
                <a:sym typeface="Arial"/>
              </a:rPr>
              <a:t>Offer joint programming in collaboration with regional public and non-profit organizations</a:t>
            </a:r>
          </a:p>
        </p:txBody>
      </p:sp>
      <p:sp>
        <p:nvSpPr>
          <p:cNvPr id="77" name="Shape 77"/>
          <p:cNvSpPr txBox="1"/>
          <p:nvPr/>
        </p:nvSpPr>
        <p:spPr>
          <a:xfrm>
            <a:off x="285122" y="892774"/>
            <a:ext cx="11318895" cy="803197"/>
          </a:xfrm>
          <a:prstGeom prst="rect">
            <a:avLst/>
          </a:prstGeom>
          <a:noFill/>
          <a:ln>
            <a:noFill/>
          </a:ln>
        </p:spPr>
        <p:txBody>
          <a:bodyPr wrap="square" lIns="121867" tIns="60900" rIns="121867" bIns="60900" anchor="ctr" anchorCtr="0">
            <a:noAutofit/>
          </a:bodyPr>
          <a:lstStyle/>
          <a:p>
            <a:pPr indent="-169329" algn="ctr">
              <a:lnSpc>
                <a:spcPct val="90000"/>
              </a:lnSpc>
              <a:buClr>
                <a:srgbClr val="005BBB"/>
              </a:buClr>
              <a:buSzPts val="2000"/>
            </a:pPr>
            <a:r>
              <a:rPr lang="en" sz="2800" dirty="0" smtClean="0">
                <a:solidFill>
                  <a:srgbClr val="0070C0"/>
                </a:solidFill>
                <a:latin typeface="Georgia" panose="02040502050405020303" pitchFamily="18" charset="0"/>
                <a:ea typeface="Arial"/>
                <a:cs typeface="Arial"/>
                <a:sym typeface="Arial"/>
              </a:rPr>
              <a:t>INSTITUTE FOR PUBLIC AND NON-PROFIT LEADERSHIP</a:t>
            </a:r>
          </a:p>
          <a:p>
            <a:pPr indent="-169329" algn="ctr">
              <a:lnSpc>
                <a:spcPct val="90000"/>
              </a:lnSpc>
              <a:buClr>
                <a:srgbClr val="005BBB"/>
              </a:buClr>
              <a:buSzPts val="2000"/>
            </a:pPr>
            <a:r>
              <a:rPr lang="en" sz="2400" dirty="0" smtClean="0">
                <a:solidFill>
                  <a:schemeClr val="tx1">
                    <a:lumMod val="50000"/>
                  </a:schemeClr>
                </a:solidFill>
                <a:latin typeface="Georgia" panose="02040502050405020303" pitchFamily="18" charset="0"/>
                <a:ea typeface="Arial"/>
                <a:cs typeface="Arial"/>
                <a:sym typeface="Arial"/>
              </a:rPr>
              <a:t>Mission</a:t>
            </a:r>
            <a:endParaRPr lang="en" sz="2400" dirty="0">
              <a:solidFill>
                <a:schemeClr val="tx1">
                  <a:lumMod val="50000"/>
                </a:schemeClr>
              </a:solidFill>
              <a:latin typeface="Georgia" panose="02040502050405020303" pitchFamily="18" charset="0"/>
              <a:ea typeface="Arial"/>
              <a:cs typeface="Arial"/>
              <a:sym typeface="Arial"/>
            </a:endParaRPr>
          </a:p>
        </p:txBody>
      </p:sp>
      <p:sp>
        <p:nvSpPr>
          <p:cNvPr id="87" name="Shape 87"/>
          <p:cNvSpPr txBox="1"/>
          <p:nvPr/>
        </p:nvSpPr>
        <p:spPr>
          <a:xfrm>
            <a:off x="581617" y="1695971"/>
            <a:ext cx="11022400" cy="683600"/>
          </a:xfrm>
          <a:prstGeom prst="rect">
            <a:avLst/>
          </a:prstGeom>
          <a:noFill/>
          <a:ln>
            <a:noFill/>
          </a:ln>
        </p:spPr>
        <p:txBody>
          <a:bodyPr wrap="square" lIns="121900" tIns="121900" rIns="121900" bIns="121900" anchor="t" anchorCtr="0">
            <a:noAutofit/>
          </a:bodyPr>
          <a:lstStyle/>
          <a:p>
            <a:pPr>
              <a:lnSpc>
                <a:spcPct val="115000"/>
              </a:lnSpc>
            </a:pPr>
            <a:r>
              <a:rPr lang="en" b="1" i="1" dirty="0">
                <a:solidFill>
                  <a:srgbClr val="005BBB"/>
                </a:solidFill>
              </a:rPr>
              <a:t>The Institute will design and deliver a comprehensive array of leadership and organizational development programs targeted to the public and non-profit sector needs of WNY</a:t>
            </a:r>
          </a:p>
        </p:txBody>
      </p:sp>
    </p:spTree>
    <p:extLst>
      <p:ext uri="{BB962C8B-B14F-4D97-AF65-F5344CB8AC3E}">
        <p14:creationId xmlns:p14="http://schemas.microsoft.com/office/powerpoint/2010/main" val="295756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6816"/>
            <a:ext cx="12019085" cy="905607"/>
          </a:xfrm>
        </p:spPr>
        <p:txBody>
          <a:bodyPr anchor="ctr">
            <a:noAutofit/>
          </a:bodyPr>
          <a:lstStyle/>
          <a:p>
            <a:pPr algn="ctr"/>
            <a:r>
              <a:rPr lang="en-US" sz="2800" dirty="0" smtClean="0">
                <a:latin typeface="Georgia" panose="02040502050405020303" pitchFamily="18" charset="0"/>
              </a:rPr>
              <a:t>THE INTERDISCIPLINARITY OF EMERGING OPPORTUNITIES</a:t>
            </a:r>
            <a:endParaRPr lang="en-US" sz="2800" dirty="0">
              <a:latin typeface="Georgia" panose="02040502050405020303" pitchFamily="18" charset="0"/>
            </a:endParaRPr>
          </a:p>
        </p:txBody>
      </p:sp>
      <p:sp>
        <p:nvSpPr>
          <p:cNvPr id="3" name="Content Placeholder 2"/>
          <p:cNvSpPr>
            <a:spLocks noGrp="1"/>
          </p:cNvSpPr>
          <p:nvPr>
            <p:ph idx="1"/>
          </p:nvPr>
        </p:nvSpPr>
        <p:spPr>
          <a:xfrm>
            <a:off x="569254" y="2074917"/>
            <a:ext cx="10964263" cy="2945657"/>
          </a:xfrm>
        </p:spPr>
        <p:txBody>
          <a:bodyPr>
            <a:normAutofit/>
          </a:bodyPr>
          <a:lstStyle/>
          <a:p>
            <a:pPr marL="457059" lvl="1" indent="0">
              <a:buNone/>
            </a:pPr>
            <a:r>
              <a:rPr lang="en-US" sz="2400" dirty="0">
                <a:solidFill>
                  <a:srgbClr val="606060"/>
                </a:solidFill>
                <a:latin typeface="Arial" panose="020B0604020202020204" pitchFamily="34" charset="0"/>
                <a:cs typeface="Arial" panose="020B0604020202020204" pitchFamily="34" charset="0"/>
              </a:rPr>
              <a:t>Niche programs </a:t>
            </a:r>
            <a:r>
              <a:rPr lang="en-US" sz="2400" dirty="0" smtClean="0">
                <a:solidFill>
                  <a:srgbClr val="606060"/>
                </a:solidFill>
                <a:latin typeface="Arial" panose="020B0604020202020204" pitchFamily="34" charset="0"/>
                <a:cs typeface="Arial" panose="020B0604020202020204" pitchFamily="34" charset="0"/>
              </a:rPr>
              <a:t>responding to emerging educational needs in NYS and beyond tend </a:t>
            </a:r>
            <a:r>
              <a:rPr lang="en-US" sz="2400" dirty="0">
                <a:solidFill>
                  <a:srgbClr val="606060"/>
                </a:solidFill>
                <a:latin typeface="Arial" panose="020B0604020202020204" pitchFamily="34" charset="0"/>
                <a:cs typeface="Arial" panose="020B0604020202020204" pitchFamily="34" charset="0"/>
              </a:rPr>
              <a:t>to cross disciplinary boundaries and have multiple potential “homes” across campus. Data analytics programs, for instance, are housed in business schools, engineering schools, schools of arts and sciences, continuing education units, or even their own interdisciplinary centers. The programs may draw faculty from across these units.</a:t>
            </a:r>
          </a:p>
          <a:p>
            <a:pPr marL="457059" lvl="1" indent="0">
              <a:buNone/>
            </a:pPr>
            <a:endParaRPr lang="en-US" sz="1800" dirty="0">
              <a:solidFill>
                <a:srgbClr val="606060"/>
              </a:solidFill>
              <a:latin typeface="Arial" panose="020B0604020202020204" pitchFamily="34" charset="0"/>
              <a:cs typeface="Arial" panose="020B0604020202020204" pitchFamily="34" charset="0"/>
            </a:endParaRPr>
          </a:p>
        </p:txBody>
      </p:sp>
      <p:sp>
        <p:nvSpPr>
          <p:cNvPr id="4" name="TextBox 3"/>
          <p:cNvSpPr txBox="1"/>
          <p:nvPr/>
        </p:nvSpPr>
        <p:spPr>
          <a:xfrm>
            <a:off x="8108830" y="4219445"/>
            <a:ext cx="3200400" cy="338554"/>
          </a:xfrm>
          <a:prstGeom prst="rect">
            <a:avLst/>
          </a:prstGeom>
          <a:noFill/>
        </p:spPr>
        <p:txBody>
          <a:bodyPr wrap="square" rtlCol="0">
            <a:spAutoFit/>
          </a:bodyPr>
          <a:lstStyle/>
          <a:p>
            <a:r>
              <a:rPr lang="en-US" sz="1600" dirty="0" smtClean="0">
                <a:solidFill>
                  <a:schemeClr val="tx1">
                    <a:lumMod val="60000"/>
                    <a:lumOff val="40000"/>
                  </a:schemeClr>
                </a:solidFill>
              </a:rPr>
              <a:t>—Educational Advisory Board</a:t>
            </a:r>
            <a:endParaRPr lang="en-US" sz="1600" dirty="0">
              <a:solidFill>
                <a:schemeClr val="tx1">
                  <a:lumMod val="60000"/>
                  <a:lumOff val="40000"/>
                </a:schemeClr>
              </a:solidFill>
            </a:endParaRPr>
          </a:p>
        </p:txBody>
      </p:sp>
      <p:sp>
        <p:nvSpPr>
          <p:cNvPr id="5" name="Rectangle 4"/>
          <p:cNvSpPr/>
          <p:nvPr/>
        </p:nvSpPr>
        <p:spPr>
          <a:xfrm>
            <a:off x="184029" y="5113666"/>
            <a:ext cx="11349487" cy="1015663"/>
          </a:xfrm>
          <a:prstGeom prst="rect">
            <a:avLst/>
          </a:prstGeom>
        </p:spPr>
        <p:txBody>
          <a:bodyPr wrap="square">
            <a:spAutoFit/>
          </a:bodyPr>
          <a:lstStyle/>
          <a:p>
            <a:pPr marL="2062163" lvl="1" indent="-1604963" defTabSz="820738">
              <a:buNone/>
            </a:pPr>
            <a:r>
              <a:rPr lang="en-US" sz="2000" b="1" i="1" dirty="0">
                <a:solidFill>
                  <a:srgbClr val="0070C0"/>
                </a:solidFill>
                <a:latin typeface="Arial" panose="020B0604020202020204" pitchFamily="34" charset="0"/>
                <a:cs typeface="Arial" panose="020B0604020202020204" pitchFamily="34" charset="0"/>
              </a:rPr>
              <a:t>OBSERVATION: </a:t>
            </a:r>
            <a:r>
              <a:rPr lang="en-US" sz="2000" b="1" i="1" dirty="0" smtClean="0">
                <a:solidFill>
                  <a:srgbClr val="0070C0"/>
                </a:solidFill>
                <a:latin typeface="Arial" panose="020B0604020202020204" pitchFamily="34" charset="0"/>
                <a:cs typeface="Arial" panose="020B0604020202020204" pitchFamily="34" charset="0"/>
              </a:rPr>
              <a:t>	Colleges </a:t>
            </a:r>
            <a:r>
              <a:rPr lang="en-US" sz="2000" b="1" i="1" dirty="0">
                <a:solidFill>
                  <a:srgbClr val="0070C0"/>
                </a:solidFill>
                <a:latin typeface="Arial" panose="020B0604020202020204" pitchFamily="34" charset="0"/>
                <a:cs typeface="Arial" panose="020B0604020202020204" pitchFamily="34" charset="0"/>
              </a:rPr>
              <a:t>and universities need facilitating mechanisms </a:t>
            </a:r>
            <a:r>
              <a:rPr lang="en-US" sz="2000" b="1" i="1" dirty="0" smtClean="0">
                <a:solidFill>
                  <a:srgbClr val="0070C0"/>
                </a:solidFill>
                <a:latin typeface="Arial" panose="020B0604020202020204" pitchFamily="34" charset="0"/>
                <a:cs typeface="Arial" panose="020B0604020202020204" pitchFamily="34" charset="0"/>
              </a:rPr>
              <a:t>and innovation support strategy teams to </a:t>
            </a:r>
            <a:r>
              <a:rPr lang="en-US" sz="2000" b="1" i="1" dirty="0">
                <a:solidFill>
                  <a:srgbClr val="0070C0"/>
                </a:solidFill>
                <a:latin typeface="Arial" panose="020B0604020202020204" pitchFamily="34" charset="0"/>
                <a:cs typeface="Arial" panose="020B0604020202020204" pitchFamily="34" charset="0"/>
              </a:rPr>
              <a:t>manage the </a:t>
            </a:r>
            <a:r>
              <a:rPr lang="en-US" sz="2000" b="1" i="1" dirty="0" smtClean="0">
                <a:solidFill>
                  <a:srgbClr val="0070C0"/>
                </a:solidFill>
                <a:latin typeface="Arial" panose="020B0604020202020204" pitchFamily="34" charset="0"/>
                <a:cs typeface="Arial" panose="020B0604020202020204" pitchFamily="34" charset="0"/>
              </a:rPr>
              <a:t>intellectual</a:t>
            </a:r>
            <a:r>
              <a:rPr lang="en-US" sz="2000" b="1" i="1" dirty="0">
                <a:solidFill>
                  <a:srgbClr val="0070C0"/>
                </a:solidFill>
                <a:latin typeface="Arial" panose="020B0604020202020204" pitchFamily="34" charset="0"/>
                <a:cs typeface="Arial" panose="020B0604020202020204" pitchFamily="34" charset="0"/>
              </a:rPr>
              <a:t>, cultural </a:t>
            </a:r>
            <a:r>
              <a:rPr lang="en-US" sz="2000" b="1" i="1" dirty="0" smtClean="0">
                <a:solidFill>
                  <a:srgbClr val="0070C0"/>
                </a:solidFill>
                <a:latin typeface="Arial" panose="020B0604020202020204" pitchFamily="34" charset="0"/>
                <a:cs typeface="Arial" panose="020B0604020202020204" pitchFamily="34" charset="0"/>
              </a:rPr>
              <a:t>and </a:t>
            </a:r>
            <a:r>
              <a:rPr lang="en-US" sz="2000" b="1" i="1" dirty="0">
                <a:solidFill>
                  <a:srgbClr val="0070C0"/>
                </a:solidFill>
                <a:latin typeface="Arial" panose="020B0604020202020204" pitchFamily="34" charset="0"/>
                <a:cs typeface="Arial" panose="020B0604020202020204" pitchFamily="34" charset="0"/>
              </a:rPr>
              <a:t>financial challenges of cross-school and </a:t>
            </a:r>
            <a:r>
              <a:rPr lang="en-US" sz="2000" b="1" i="1" dirty="0" smtClean="0">
                <a:solidFill>
                  <a:srgbClr val="0070C0"/>
                </a:solidFill>
                <a:latin typeface="Arial" panose="020B0604020202020204" pitchFamily="34" charset="0"/>
                <a:cs typeface="Arial" panose="020B0604020202020204" pitchFamily="34" charset="0"/>
              </a:rPr>
              <a:t>discipline </a:t>
            </a:r>
            <a:r>
              <a:rPr lang="en-US" sz="2000" b="1" i="1" dirty="0">
                <a:solidFill>
                  <a:srgbClr val="0070C0"/>
                </a:solidFill>
                <a:latin typeface="Arial" panose="020B0604020202020204" pitchFamily="34" charset="0"/>
                <a:cs typeface="Arial" panose="020B0604020202020204" pitchFamily="34" charset="0"/>
              </a:rPr>
              <a:t>collaborations.</a:t>
            </a:r>
            <a:endParaRPr lang="en-US" sz="2400" b="1"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182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p:nvPr/>
        </p:nvSpPr>
        <p:spPr>
          <a:xfrm>
            <a:off x="798923" y="1693991"/>
            <a:ext cx="9957707" cy="4545568"/>
          </a:xfrm>
          <a:prstGeom prst="rect">
            <a:avLst/>
          </a:prstGeom>
          <a:noFill/>
          <a:ln>
            <a:noFill/>
          </a:ln>
        </p:spPr>
        <p:txBody>
          <a:bodyPr wrap="square" lIns="121867" tIns="121867" rIns="121867" bIns="121867" anchor="t" anchorCtr="0">
            <a:noAutofit/>
          </a:bodyPr>
          <a:lstStyle/>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Strategic planning </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Entrepreneurial thinking and innovation in government and nonprofit sector</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Organizational and systems change</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Design thinking</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Building effective collaborations and successful partnerships</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Public and nonprofit financial management</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Operational excellence (project management, lean, total quality, customer-centricity, root cause analysis)</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Data analytics and decision making</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Cybersecurity and information assurance</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Marketing and communications </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Strategic development and management of talent</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Creating and leading effective teams</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Employee engagement</a:t>
            </a:r>
          </a:p>
          <a:p>
            <a:pPr marL="304792" indent="-304792">
              <a:lnSpc>
                <a:spcPct val="150000"/>
              </a:lnSpc>
              <a:buClr>
                <a:schemeClr val="tx1">
                  <a:lumMod val="50000"/>
                </a:schemeClr>
              </a:buClr>
              <a:buFont typeface="Arial" panose="020B0604020202020204" pitchFamily="34" charset="0"/>
              <a:buChar char="•"/>
            </a:pPr>
            <a:r>
              <a:rPr lang="en-US" sz="1400" dirty="0">
                <a:solidFill>
                  <a:schemeClr val="tx1">
                    <a:lumMod val="50000"/>
                  </a:schemeClr>
                </a:solidFill>
              </a:rPr>
              <a:t>Workplace diversity and inclusion </a:t>
            </a:r>
          </a:p>
        </p:txBody>
      </p:sp>
      <p:sp>
        <p:nvSpPr>
          <p:cNvPr id="77" name="Shape 77"/>
          <p:cNvSpPr txBox="1"/>
          <p:nvPr/>
        </p:nvSpPr>
        <p:spPr>
          <a:xfrm>
            <a:off x="215947" y="921174"/>
            <a:ext cx="11369328" cy="864494"/>
          </a:xfrm>
          <a:prstGeom prst="rect">
            <a:avLst/>
          </a:prstGeom>
          <a:noFill/>
          <a:ln>
            <a:noFill/>
          </a:ln>
        </p:spPr>
        <p:txBody>
          <a:bodyPr wrap="square" lIns="121867" tIns="60900" rIns="121867" bIns="60900" anchor="t" anchorCtr="0">
            <a:noAutofit/>
          </a:bodyPr>
          <a:lstStyle/>
          <a:p>
            <a:pPr indent="-169329" algn="ctr">
              <a:lnSpc>
                <a:spcPct val="90000"/>
              </a:lnSpc>
              <a:buClr>
                <a:srgbClr val="005BBB"/>
              </a:buClr>
              <a:buSzPts val="2000"/>
            </a:pPr>
            <a:r>
              <a:rPr lang="en-US" sz="2800" dirty="0" smtClean="0">
                <a:solidFill>
                  <a:srgbClr val="005BBB"/>
                </a:solidFill>
                <a:latin typeface="Georgia" panose="02040502050405020303" pitchFamily="18" charset="0"/>
                <a:ea typeface="Arial"/>
                <a:cs typeface="Arial"/>
                <a:sym typeface="Arial"/>
              </a:rPr>
              <a:t>INSTITUTE FOR PUBLIC AND NON-PROFIT LEADERSHIP</a:t>
            </a:r>
          </a:p>
          <a:p>
            <a:pPr indent="-169329" algn="ctr">
              <a:lnSpc>
                <a:spcPct val="90000"/>
              </a:lnSpc>
              <a:buClr>
                <a:srgbClr val="005BBB"/>
              </a:buClr>
              <a:buSzPts val="2000"/>
            </a:pPr>
            <a:r>
              <a:rPr lang="en-US" sz="2400" dirty="0" smtClean="0">
                <a:solidFill>
                  <a:schemeClr val="tx1">
                    <a:lumMod val="50000"/>
                  </a:schemeClr>
                </a:solidFill>
                <a:latin typeface="Georgia" panose="02040502050405020303" pitchFamily="18" charset="0"/>
                <a:ea typeface="Arial"/>
                <a:cs typeface="Arial"/>
                <a:sym typeface="Arial"/>
              </a:rPr>
              <a:t>Potential Areas of Focus</a:t>
            </a:r>
            <a:endParaRPr lang="en-US" sz="2400" dirty="0">
              <a:solidFill>
                <a:schemeClr val="tx1">
                  <a:lumMod val="50000"/>
                </a:schemeClr>
              </a:solidFill>
              <a:latin typeface="Georgia" panose="02040502050405020303" pitchFamily="18" charset="0"/>
              <a:ea typeface="Arial"/>
              <a:cs typeface="Arial"/>
              <a:sym typeface="Arial"/>
            </a:endParaRPr>
          </a:p>
        </p:txBody>
      </p:sp>
      <p:sp>
        <p:nvSpPr>
          <p:cNvPr id="2" name="TextBox 1"/>
          <p:cNvSpPr txBox="1"/>
          <p:nvPr/>
        </p:nvSpPr>
        <p:spPr>
          <a:xfrm>
            <a:off x="336430" y="6239559"/>
            <a:ext cx="11248845" cy="584775"/>
          </a:xfrm>
          <a:prstGeom prst="rect">
            <a:avLst/>
          </a:prstGeom>
          <a:noFill/>
        </p:spPr>
        <p:txBody>
          <a:bodyPr wrap="square" rtlCol="0">
            <a:spAutoFit/>
          </a:bodyPr>
          <a:lstStyle/>
          <a:p>
            <a:r>
              <a:rPr lang="en-US" sz="1600" b="1" i="1" dirty="0">
                <a:solidFill>
                  <a:srgbClr val="005BBB"/>
                </a:solidFill>
              </a:rPr>
              <a:t>Note:  These are proposed topics; specific leadership and organization competencies to be addressed in the Institute will be determined from a comprehensive needs assessment of the regional public and nonprofit sectors</a:t>
            </a:r>
          </a:p>
        </p:txBody>
      </p:sp>
    </p:spTree>
    <p:extLst>
      <p:ext uri="{BB962C8B-B14F-4D97-AF65-F5344CB8AC3E}">
        <p14:creationId xmlns:p14="http://schemas.microsoft.com/office/powerpoint/2010/main" val="1768902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6" name="Title 2"/>
          <p:cNvSpPr txBox="1">
            <a:spLocks/>
          </p:cNvSpPr>
          <p:nvPr/>
        </p:nvSpPr>
        <p:spPr>
          <a:xfrm>
            <a:off x="2" y="914419"/>
            <a:ext cx="12191999" cy="762663"/>
          </a:xfrm>
          <a:prstGeom prst="rect">
            <a:avLst/>
          </a:prstGeom>
          <a:noFill/>
          <a:ln>
            <a:noFill/>
          </a:ln>
        </p:spPr>
        <p:txBody>
          <a:bodyPr wrap="square" lIns="121900" tIns="121900" rIns="121900" bIns="121900" anchor="t"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2"/>
              </a:buClr>
              <a:buSzPts val="2300"/>
              <a:buFont typeface="Arial"/>
              <a:buNone/>
              <a:defRPr sz="2300" b="0" i="0" u="none" strike="noStrike" cap="none">
                <a:solidFill>
                  <a:schemeClr val="dk2"/>
                </a:solidFill>
                <a:latin typeface="Arial"/>
                <a:ea typeface="Arial"/>
                <a:cs typeface="Arial"/>
                <a:sym typeface="Arial"/>
              </a:defRPr>
            </a:lvl1pPr>
            <a:lvl2pPr lvl="1" indent="0">
              <a:spcBef>
                <a:spcPts val="0"/>
              </a:spcBef>
              <a:buSzPts val="1100"/>
              <a:buFont typeface="Arial"/>
              <a:buNone/>
              <a:defRPr sz="1400"/>
            </a:lvl2pPr>
            <a:lvl3pPr lvl="2" indent="0">
              <a:spcBef>
                <a:spcPts val="0"/>
              </a:spcBef>
              <a:buSzPts val="1100"/>
              <a:buFont typeface="Arial"/>
              <a:buNone/>
              <a:defRPr sz="1400"/>
            </a:lvl3pPr>
            <a:lvl4pPr lvl="3" indent="0">
              <a:spcBef>
                <a:spcPts val="0"/>
              </a:spcBef>
              <a:buSzPts val="1100"/>
              <a:buFont typeface="Arial"/>
              <a:buNone/>
              <a:defRPr sz="1400"/>
            </a:lvl4pPr>
            <a:lvl5pPr lvl="4" indent="0">
              <a:spcBef>
                <a:spcPts val="0"/>
              </a:spcBef>
              <a:buSzPts val="1100"/>
              <a:buFont typeface="Arial"/>
              <a:buNone/>
              <a:defRPr sz="1400"/>
            </a:lvl5pPr>
            <a:lvl6pPr lvl="5" indent="0">
              <a:spcBef>
                <a:spcPts val="0"/>
              </a:spcBef>
              <a:buSzPts val="1100"/>
              <a:buFont typeface="Arial"/>
              <a:buNone/>
              <a:defRPr sz="1400"/>
            </a:lvl6pPr>
            <a:lvl7pPr lvl="6" indent="0">
              <a:spcBef>
                <a:spcPts val="0"/>
              </a:spcBef>
              <a:buSzPts val="1100"/>
              <a:buFont typeface="Arial"/>
              <a:buNone/>
              <a:defRPr sz="1400"/>
            </a:lvl7pPr>
            <a:lvl8pPr lvl="7" indent="0">
              <a:spcBef>
                <a:spcPts val="0"/>
              </a:spcBef>
              <a:buSzPts val="1100"/>
              <a:buFont typeface="Arial"/>
              <a:buNone/>
              <a:defRPr sz="1400"/>
            </a:lvl8pPr>
            <a:lvl9pPr lvl="8" indent="0">
              <a:spcBef>
                <a:spcPts val="0"/>
              </a:spcBef>
              <a:buSzPts val="1100"/>
              <a:buFont typeface="Arial"/>
              <a:buNone/>
              <a:defRPr sz="1400"/>
            </a:lvl9pPr>
          </a:lstStyle>
          <a:p>
            <a:pPr algn="ctr"/>
            <a:r>
              <a:rPr lang="en-US" sz="2800" dirty="0" smtClean="0">
                <a:solidFill>
                  <a:srgbClr val="0070C0"/>
                </a:solidFill>
                <a:latin typeface="Georgia" panose="02040502050405020303" pitchFamily="18" charset="0"/>
              </a:rPr>
              <a:t>OTHER EMERGING INITIATIVES</a:t>
            </a:r>
            <a:endParaRPr lang="en-US" sz="2800" dirty="0">
              <a:solidFill>
                <a:srgbClr val="0070C0"/>
              </a:solidFill>
              <a:latin typeface="Georgia" panose="02040502050405020303" pitchFamily="18" charset="0"/>
            </a:endParaRPr>
          </a:p>
          <a:p>
            <a:pPr algn="ctr"/>
            <a:endParaRPr lang="en-US" sz="3200" b="1" dirty="0">
              <a:solidFill>
                <a:schemeClr val="tx1">
                  <a:lumMod val="50000"/>
                </a:schemeClr>
              </a:solidFill>
            </a:endParaRPr>
          </a:p>
          <a:p>
            <a:pPr algn="ctr"/>
            <a:endParaRPr lang="en-US" sz="2933" b="1" dirty="0">
              <a:solidFill>
                <a:srgbClr val="005BBB"/>
              </a:solidFill>
            </a:endParaRPr>
          </a:p>
        </p:txBody>
      </p:sp>
      <p:sp>
        <p:nvSpPr>
          <p:cNvPr id="2" name="TextBox 1"/>
          <p:cNvSpPr txBox="1"/>
          <p:nvPr/>
        </p:nvSpPr>
        <p:spPr>
          <a:xfrm>
            <a:off x="1932317" y="1613139"/>
            <a:ext cx="4037162" cy="5149971"/>
          </a:xfrm>
          <a:prstGeom prst="roundRect">
            <a:avLst/>
          </a:prstGeom>
          <a:noFill/>
          <a:ln w="19050">
            <a:solidFill>
              <a:srgbClr val="F4B183"/>
            </a:solidFill>
          </a:ln>
        </p:spPr>
        <p:txBody>
          <a:bodyPr wrap="square" rtlCol="0">
            <a:noAutofit/>
          </a:bodyPr>
          <a:lstStyle/>
          <a:p>
            <a:pPr algn="ctr"/>
            <a:r>
              <a:rPr lang="en-US" sz="2400" b="1" dirty="0" smtClean="0">
                <a:solidFill>
                  <a:srgbClr val="0070C0"/>
                </a:solidFill>
              </a:rPr>
              <a:t>New Proposals</a:t>
            </a:r>
          </a:p>
          <a:p>
            <a:pPr algn="ctr"/>
            <a:endParaRPr lang="en-US" sz="2000" b="1" dirty="0">
              <a:solidFill>
                <a:srgbClr val="0070C0"/>
              </a:solidFill>
            </a:endParaRPr>
          </a:p>
          <a:p>
            <a:pPr algn="ctr"/>
            <a:endParaRPr lang="en-US" sz="2000" b="1" dirty="0" smtClean="0">
              <a:solidFill>
                <a:srgbClr val="0070C0"/>
              </a:solidFill>
            </a:endParaRPr>
          </a:p>
          <a:p>
            <a:r>
              <a:rPr lang="en-US" b="1" dirty="0" smtClean="0">
                <a:solidFill>
                  <a:srgbClr val="0070C0"/>
                </a:solidFill>
              </a:rPr>
              <a:t>37 </a:t>
            </a:r>
            <a:r>
              <a:rPr lang="en-US" dirty="0" smtClean="0"/>
              <a:t>joint degree programs</a:t>
            </a:r>
          </a:p>
          <a:p>
            <a:r>
              <a:rPr lang="en-US" dirty="0"/>
              <a:t>	</a:t>
            </a:r>
            <a:r>
              <a:rPr lang="en-US" sz="1600" i="1" dirty="0" smtClean="0">
                <a:solidFill>
                  <a:srgbClr val="0070C0"/>
                </a:solidFill>
              </a:rPr>
              <a:t>3+2—UB Teach—CAS/GSE</a:t>
            </a:r>
          </a:p>
          <a:p>
            <a:r>
              <a:rPr lang="en-US" sz="1600" i="1" dirty="0">
                <a:solidFill>
                  <a:srgbClr val="0070C0"/>
                </a:solidFill>
              </a:rPr>
              <a:t>	</a:t>
            </a:r>
            <a:r>
              <a:rPr lang="en-US" sz="1600" i="1" dirty="0" smtClean="0">
                <a:solidFill>
                  <a:srgbClr val="0070C0"/>
                </a:solidFill>
              </a:rPr>
              <a:t>3+3—CAS/LAW</a:t>
            </a:r>
          </a:p>
          <a:p>
            <a:r>
              <a:rPr lang="en-US" sz="1600" i="1" dirty="0">
                <a:solidFill>
                  <a:srgbClr val="0070C0"/>
                </a:solidFill>
              </a:rPr>
              <a:t>	</a:t>
            </a:r>
            <a:r>
              <a:rPr lang="en-US" sz="1600" i="1" dirty="0" smtClean="0">
                <a:solidFill>
                  <a:srgbClr val="0070C0"/>
                </a:solidFill>
              </a:rPr>
              <a:t>3+2—CAS/MPH</a:t>
            </a:r>
          </a:p>
          <a:p>
            <a:endParaRPr lang="en-US" dirty="0"/>
          </a:p>
          <a:p>
            <a:r>
              <a:rPr lang="en-US" b="1" dirty="0" smtClean="0">
                <a:solidFill>
                  <a:srgbClr val="0070C0"/>
                </a:solidFill>
              </a:rPr>
              <a:t>30</a:t>
            </a:r>
            <a:r>
              <a:rPr lang="en-US" dirty="0" smtClean="0"/>
              <a:t> micro credentialing programs</a:t>
            </a:r>
            <a:endParaRPr lang="en-US" dirty="0"/>
          </a:p>
        </p:txBody>
      </p:sp>
      <p:grpSp>
        <p:nvGrpSpPr>
          <p:cNvPr id="9" name="Group 8"/>
          <p:cNvGrpSpPr/>
          <p:nvPr/>
        </p:nvGrpSpPr>
        <p:grpSpPr>
          <a:xfrm>
            <a:off x="6910961" y="1613140"/>
            <a:ext cx="3977247" cy="5149970"/>
            <a:chOff x="7329223" y="0"/>
            <a:chExt cx="3977247" cy="5338850"/>
          </a:xfrm>
        </p:grpSpPr>
        <p:sp>
          <p:nvSpPr>
            <p:cNvPr id="10" name="Rounded Rectangle 9"/>
            <p:cNvSpPr/>
            <p:nvPr/>
          </p:nvSpPr>
          <p:spPr>
            <a:xfrm rot="16200000">
              <a:off x="6648422" y="680801"/>
              <a:ext cx="5338850" cy="3977247"/>
            </a:xfrm>
            <a:prstGeom prst="roundRect">
              <a:avLst/>
            </a:prstGeom>
            <a:solidFill>
              <a:schemeClr val="accent6">
                <a:lumMod val="25000"/>
                <a:lumOff val="75000"/>
                <a:alpha val="50000"/>
              </a:schemeClr>
            </a:solidFill>
            <a:ln>
              <a:solidFill>
                <a:srgbClr val="FFC72C"/>
              </a:solidFill>
            </a:ln>
          </p:spPr>
          <p:style>
            <a:lnRef idx="3">
              <a:scrgbClr r="0" g="0" b="0"/>
            </a:lnRef>
            <a:fillRef idx="1">
              <a:scrgbClr r="0" g="0" b="0"/>
            </a:fillRef>
            <a:effectRef idx="1">
              <a:schemeClr val="accent1">
                <a:shade val="50000"/>
                <a:hueOff val="571845"/>
                <a:satOff val="-41131"/>
                <a:lumOff val="34421"/>
                <a:alphaOff val="0"/>
              </a:schemeClr>
            </a:effectRef>
            <a:fontRef idx="minor">
              <a:schemeClr val="lt1"/>
            </a:fontRef>
          </p:style>
        </p:sp>
        <p:sp>
          <p:nvSpPr>
            <p:cNvPr id="11" name="Rounded Rectangle 4"/>
            <p:cNvSpPr txBox="1"/>
            <p:nvPr/>
          </p:nvSpPr>
          <p:spPr>
            <a:xfrm>
              <a:off x="7523376" y="227296"/>
              <a:ext cx="3588941" cy="4950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0" rIns="152400" bIns="0" numCol="1" spcCol="1270" anchor="t" anchorCtr="0">
              <a:noAutofit/>
            </a:bodyPr>
            <a:lstStyle/>
            <a:p>
              <a:pPr lvl="0" algn="ctr" defTabSz="1066800">
                <a:lnSpc>
                  <a:spcPct val="90000"/>
                </a:lnSpc>
                <a:spcBef>
                  <a:spcPct val="0"/>
                </a:spcBef>
                <a:spcAft>
                  <a:spcPct val="35000"/>
                </a:spcAft>
              </a:pPr>
              <a:r>
                <a:rPr lang="en-US" sz="2400" b="1" kern="1200" dirty="0" smtClean="0">
                  <a:solidFill>
                    <a:srgbClr val="0070C0"/>
                  </a:solidFill>
                </a:rPr>
                <a:t>Developing Initiatives</a:t>
              </a:r>
              <a:endParaRPr lang="en-US" sz="2400" b="1" kern="1200" dirty="0">
                <a:solidFill>
                  <a:srgbClr val="0070C0"/>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Digital Humanities</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Applied/Interdisciplinary Mathematics</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Math/Economics/Finance Collaboration</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Innovation Led Human Development/Developmental Engineering</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Entertainment Technologies</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Medical Spanish</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Social Design AGC</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Professional Writing AGC</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Chemistry Entrepreneurship</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Clean Energy Workforce Development</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Health Navigator Certificate Program</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CPR Training Certificate</a:t>
              </a:r>
              <a:endParaRPr lang="en-US" sz="1000" kern="1200" dirty="0">
                <a:solidFill>
                  <a:schemeClr val="tx1"/>
                </a:solidFill>
              </a:endParaRPr>
            </a:p>
            <a:p>
              <a:pPr marL="169863" lvl="1" indent="-169863" algn="l" defTabSz="444500">
                <a:lnSpc>
                  <a:spcPct val="90000"/>
                </a:lnSpc>
                <a:spcBef>
                  <a:spcPct val="0"/>
                </a:spcBef>
                <a:spcAft>
                  <a:spcPct val="15000"/>
                </a:spcAft>
                <a:buChar char="••"/>
              </a:pPr>
              <a:endParaRPr lang="en-US" sz="1000" kern="1200" dirty="0">
                <a:solidFill>
                  <a:schemeClr val="tx1"/>
                </a:solidFill>
              </a:endParaRPr>
            </a:p>
            <a:p>
              <a:pPr marL="169863" lvl="1" indent="-169863" algn="l" defTabSz="444500">
                <a:lnSpc>
                  <a:spcPct val="90000"/>
                </a:lnSpc>
                <a:spcBef>
                  <a:spcPct val="0"/>
                </a:spcBef>
                <a:spcAft>
                  <a:spcPct val="15000"/>
                </a:spcAft>
                <a:buChar char="••"/>
              </a:pPr>
              <a:r>
                <a:rPr lang="en-US" sz="1000" kern="1200" dirty="0" smtClean="0">
                  <a:solidFill>
                    <a:schemeClr val="tx1"/>
                  </a:solidFill>
                </a:rPr>
                <a:t>Certificate and micro credentialing opportunities in Law (e.g., Higher Education Law, Technology Law, etc.)</a:t>
              </a:r>
              <a:endParaRPr lang="en-US" sz="1000" kern="1200" dirty="0">
                <a:solidFill>
                  <a:schemeClr val="tx1"/>
                </a:solidFill>
              </a:endParaRPr>
            </a:p>
          </p:txBody>
        </p:sp>
      </p:grpSp>
    </p:spTree>
    <p:extLst>
      <p:ext uri="{BB962C8B-B14F-4D97-AF65-F5344CB8AC3E}">
        <p14:creationId xmlns:p14="http://schemas.microsoft.com/office/powerpoint/2010/main" val="3820471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5EC00F7-601E-40A6-9BA8-12BDD3971FBE}"/>
              </a:ext>
            </a:extLst>
          </p:cNvPr>
          <p:cNvSpPr/>
          <p:nvPr/>
        </p:nvSpPr>
        <p:spPr>
          <a:xfrm>
            <a:off x="1857376" y="2109221"/>
            <a:ext cx="4099040" cy="2308324"/>
          </a:xfrm>
          <a:prstGeom prst="rect">
            <a:avLst/>
          </a:prstGeom>
        </p:spPr>
        <p:txBody>
          <a:bodyPr wrap="square">
            <a:spAutoFit/>
          </a:bodyPr>
          <a:lstStyle/>
          <a:p>
            <a:pPr>
              <a:defRPr/>
            </a:pPr>
            <a:r>
              <a:rPr lang="en-US" dirty="0">
                <a:solidFill>
                  <a:srgbClr val="262626"/>
                </a:solidFill>
                <a:latin typeface="Arial" panose="020B0604020202020204" pitchFamily="34" charset="0"/>
              </a:rPr>
              <a:t>The </a:t>
            </a:r>
            <a:r>
              <a:rPr lang="en-US" b="1" dirty="0">
                <a:solidFill>
                  <a:srgbClr val="262626"/>
                </a:solidFill>
                <a:latin typeface="Arial" panose="020B0604020202020204" pitchFamily="34" charset="0"/>
              </a:rPr>
              <a:t>Center for Educational Innovation </a:t>
            </a:r>
            <a:r>
              <a:rPr lang="en-US" dirty="0">
                <a:solidFill>
                  <a:srgbClr val="262626"/>
                </a:solidFill>
                <a:latin typeface="Arial" panose="020B0604020202020204" pitchFamily="34" charset="0"/>
              </a:rPr>
              <a:t>(CEI) partners with university deans and faculty to positively impact student learning outcomes through the ongoing </a:t>
            </a:r>
            <a:r>
              <a:rPr lang="en-US" b="1" dirty="0">
                <a:solidFill>
                  <a:srgbClr val="41B6E6"/>
                </a:solidFill>
                <a:latin typeface="Arial" panose="020B0604020202020204" pitchFamily="34" charset="0"/>
              </a:rPr>
              <a:t>discovery and application </a:t>
            </a:r>
            <a:r>
              <a:rPr lang="en-US" dirty="0">
                <a:solidFill>
                  <a:srgbClr val="262626"/>
                </a:solidFill>
                <a:latin typeface="Arial" panose="020B0604020202020204" pitchFamily="34" charset="0"/>
              </a:rPr>
              <a:t>of evidenced-based pedagogy and the  exploration of educational innovations.</a:t>
            </a:r>
            <a:endParaRPr lang="en-US" dirty="0">
              <a:solidFill>
                <a:srgbClr val="262626"/>
              </a:solidFill>
              <a:latin typeface="Calibri"/>
            </a:endParaRPr>
          </a:p>
        </p:txBody>
      </p:sp>
      <p:pic>
        <p:nvPicPr>
          <p:cNvPr id="5" name="Picture 4">
            <a:extLst>
              <a:ext uri="{FF2B5EF4-FFF2-40B4-BE49-F238E27FC236}">
                <a16:creationId xmlns:a16="http://schemas.microsoft.com/office/drawing/2014/main" id="{4BFCCDEC-877E-44C4-981D-69EBE65A6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487" y="1503231"/>
            <a:ext cx="3731118" cy="4419518"/>
          </a:xfrm>
          <a:prstGeom prst="rect">
            <a:avLst/>
          </a:prstGeom>
        </p:spPr>
      </p:pic>
      <p:sp>
        <p:nvSpPr>
          <p:cNvPr id="7" name="TextBox 6"/>
          <p:cNvSpPr txBox="1"/>
          <p:nvPr/>
        </p:nvSpPr>
        <p:spPr>
          <a:xfrm rot="18142481">
            <a:off x="6655654" y="2056412"/>
            <a:ext cx="2023990" cy="1732301"/>
          </a:xfrm>
          <a:prstGeom prst="rect">
            <a:avLst/>
          </a:prstGeom>
          <a:noFill/>
        </p:spPr>
        <p:txBody>
          <a:bodyPr wrap="square" rtlCol="0">
            <a:prstTxWarp prst="textArchUp">
              <a:avLst>
                <a:gd name="adj" fmla="val 6261706"/>
              </a:avLst>
            </a:prstTxWarp>
            <a:spAutoFit/>
          </a:bodyPr>
          <a:lstStyle/>
          <a:p>
            <a:pPr algn="ctr">
              <a:defRPr/>
            </a:pPr>
            <a:r>
              <a:rPr lang="en-US" sz="1500" b="1" dirty="0">
                <a:solidFill>
                  <a:srgbClr val="666666"/>
                </a:solidFill>
                <a:latin typeface="Arial" panose="020B0604020202020204" pitchFamily="34" charset="0"/>
                <a:cs typeface="Arial" panose="020B0604020202020204" pitchFamily="34" charset="0"/>
              </a:rPr>
              <a:t>Research</a:t>
            </a:r>
          </a:p>
        </p:txBody>
      </p:sp>
      <p:sp>
        <p:nvSpPr>
          <p:cNvPr id="8" name="TextBox 7"/>
          <p:cNvSpPr txBox="1"/>
          <p:nvPr/>
        </p:nvSpPr>
        <p:spPr>
          <a:xfrm rot="3838106">
            <a:off x="8055658" y="2133729"/>
            <a:ext cx="2023990" cy="1655136"/>
          </a:xfrm>
          <a:prstGeom prst="rect">
            <a:avLst/>
          </a:prstGeom>
          <a:noFill/>
        </p:spPr>
        <p:txBody>
          <a:bodyPr wrap="square" rtlCol="0">
            <a:prstTxWarp prst="textArchUp">
              <a:avLst>
                <a:gd name="adj" fmla="val 6261706"/>
              </a:avLst>
            </a:prstTxWarp>
            <a:spAutoFit/>
          </a:bodyPr>
          <a:lstStyle/>
          <a:p>
            <a:pPr algn="ctr">
              <a:defRPr/>
            </a:pPr>
            <a:r>
              <a:rPr lang="en-US" sz="1500" b="1" dirty="0">
                <a:solidFill>
                  <a:srgbClr val="666666"/>
                </a:solidFill>
                <a:latin typeface="Arial" panose="020B0604020202020204" pitchFamily="34" charset="0"/>
                <a:cs typeface="Arial" panose="020B0604020202020204" pitchFamily="34" charset="0"/>
              </a:rPr>
              <a:t>Innovation</a:t>
            </a:r>
          </a:p>
        </p:txBody>
      </p:sp>
      <p:sp>
        <p:nvSpPr>
          <p:cNvPr id="2" name="Flowchart: Connector 1"/>
          <p:cNvSpPr/>
          <p:nvPr/>
        </p:nvSpPr>
        <p:spPr>
          <a:xfrm>
            <a:off x="7840439" y="2922561"/>
            <a:ext cx="989215" cy="96427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733609" y="3220034"/>
            <a:ext cx="1220736" cy="323165"/>
          </a:xfrm>
          <a:prstGeom prst="rect">
            <a:avLst/>
          </a:prstGeom>
          <a:noFill/>
        </p:spPr>
        <p:txBody>
          <a:bodyPr wrap="square" rtlCol="0">
            <a:spAutoFit/>
          </a:bodyPr>
          <a:lstStyle/>
          <a:p>
            <a:pPr algn="ctr"/>
            <a:r>
              <a:rPr lang="en-US" sz="1500" b="1" dirty="0">
                <a:solidFill>
                  <a:schemeClr val="bg2"/>
                </a:solidFill>
                <a:latin typeface="Arial" panose="020B0604020202020204" pitchFamily="34" charset="0"/>
                <a:cs typeface="Arial" panose="020B0604020202020204" pitchFamily="34" charset="0"/>
              </a:rPr>
              <a:t>learners</a:t>
            </a:r>
          </a:p>
        </p:txBody>
      </p:sp>
      <p:sp>
        <p:nvSpPr>
          <p:cNvPr id="9" name="Title 3"/>
          <p:cNvSpPr>
            <a:spLocks noGrp="1"/>
          </p:cNvSpPr>
          <p:nvPr>
            <p:ph type="title"/>
          </p:nvPr>
        </p:nvSpPr>
        <p:spPr>
          <a:xfrm>
            <a:off x="618067" y="923482"/>
            <a:ext cx="10947400" cy="729723"/>
          </a:xfrm>
        </p:spPr>
        <p:txBody>
          <a:bodyPr anchor="ctr">
            <a:noAutofit/>
          </a:bodyPr>
          <a:lstStyle/>
          <a:p>
            <a:pPr algn="ctr">
              <a:defRPr/>
            </a:pPr>
            <a:r>
              <a:rPr lang="en-US" sz="2800" dirty="0" smtClean="0">
                <a:solidFill>
                  <a:srgbClr val="005BBB"/>
                </a:solidFill>
                <a:latin typeface="Georgia" panose="02040502050405020303" pitchFamily="18" charset="0"/>
                <a:cs typeface="Arial" panose="020B0604020202020204" pitchFamily="34" charset="0"/>
              </a:rPr>
              <a:t>CENTER FOR EDUCATIONAL INNOVATION</a:t>
            </a:r>
            <a:br>
              <a:rPr lang="en-US" sz="2800" dirty="0" smtClean="0">
                <a:solidFill>
                  <a:srgbClr val="005BBB"/>
                </a:solidFill>
                <a:latin typeface="Georgia" panose="02040502050405020303" pitchFamily="18" charset="0"/>
                <a:cs typeface="Arial" panose="020B0604020202020204" pitchFamily="34" charset="0"/>
              </a:rPr>
            </a:br>
            <a:r>
              <a:rPr lang="en-US" sz="2400" dirty="0" smtClean="0">
                <a:solidFill>
                  <a:schemeClr val="tx1">
                    <a:lumMod val="50000"/>
                  </a:schemeClr>
                </a:solidFill>
                <a:latin typeface="Georgia" panose="02040502050405020303" pitchFamily="18" charset="0"/>
                <a:cs typeface="Arial" panose="020B0604020202020204" pitchFamily="34" charset="0"/>
              </a:rPr>
              <a:t>Mission </a:t>
            </a:r>
            <a:r>
              <a:rPr lang="en-US" sz="2400" dirty="0">
                <a:solidFill>
                  <a:schemeClr val="tx1">
                    <a:lumMod val="50000"/>
                  </a:schemeClr>
                </a:solidFill>
                <a:latin typeface="Georgia" panose="02040502050405020303" pitchFamily="18" charset="0"/>
                <a:cs typeface="Arial" panose="020B0604020202020204" pitchFamily="34" charset="0"/>
              </a:rPr>
              <a:t>2018+</a:t>
            </a:r>
          </a:p>
        </p:txBody>
      </p:sp>
    </p:spTree>
    <p:extLst>
      <p:ext uri="{BB962C8B-B14F-4D97-AF65-F5344CB8AC3E}">
        <p14:creationId xmlns:p14="http://schemas.microsoft.com/office/powerpoint/2010/main" val="71020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6" name="Title 2"/>
          <p:cNvSpPr txBox="1">
            <a:spLocks/>
          </p:cNvSpPr>
          <p:nvPr/>
        </p:nvSpPr>
        <p:spPr>
          <a:xfrm>
            <a:off x="2" y="914419"/>
            <a:ext cx="12191999" cy="762663"/>
          </a:xfrm>
          <a:prstGeom prst="rect">
            <a:avLst/>
          </a:prstGeom>
          <a:noFill/>
          <a:ln>
            <a:noFill/>
          </a:ln>
        </p:spPr>
        <p:txBody>
          <a:bodyPr wrap="square" lIns="121900" tIns="121900" rIns="121900" bIns="121900" anchor="t"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2"/>
              </a:buClr>
              <a:buSzPts val="2300"/>
              <a:buFont typeface="Arial"/>
              <a:buNone/>
              <a:defRPr sz="2300" b="0" i="0" u="none" strike="noStrike" cap="none">
                <a:solidFill>
                  <a:schemeClr val="dk2"/>
                </a:solidFill>
                <a:latin typeface="Arial"/>
                <a:ea typeface="Arial"/>
                <a:cs typeface="Arial"/>
                <a:sym typeface="Arial"/>
              </a:defRPr>
            </a:lvl1pPr>
            <a:lvl2pPr lvl="1" indent="0">
              <a:spcBef>
                <a:spcPts val="0"/>
              </a:spcBef>
              <a:buSzPts val="1100"/>
              <a:buFont typeface="Arial"/>
              <a:buNone/>
              <a:defRPr sz="1400"/>
            </a:lvl2pPr>
            <a:lvl3pPr lvl="2" indent="0">
              <a:spcBef>
                <a:spcPts val="0"/>
              </a:spcBef>
              <a:buSzPts val="1100"/>
              <a:buFont typeface="Arial"/>
              <a:buNone/>
              <a:defRPr sz="1400"/>
            </a:lvl3pPr>
            <a:lvl4pPr lvl="3" indent="0">
              <a:spcBef>
                <a:spcPts val="0"/>
              </a:spcBef>
              <a:buSzPts val="1100"/>
              <a:buFont typeface="Arial"/>
              <a:buNone/>
              <a:defRPr sz="1400"/>
            </a:lvl4pPr>
            <a:lvl5pPr lvl="4" indent="0">
              <a:spcBef>
                <a:spcPts val="0"/>
              </a:spcBef>
              <a:buSzPts val="1100"/>
              <a:buFont typeface="Arial"/>
              <a:buNone/>
              <a:defRPr sz="1400"/>
            </a:lvl5pPr>
            <a:lvl6pPr lvl="5" indent="0">
              <a:spcBef>
                <a:spcPts val="0"/>
              </a:spcBef>
              <a:buSzPts val="1100"/>
              <a:buFont typeface="Arial"/>
              <a:buNone/>
              <a:defRPr sz="1400"/>
            </a:lvl6pPr>
            <a:lvl7pPr lvl="6" indent="0">
              <a:spcBef>
                <a:spcPts val="0"/>
              </a:spcBef>
              <a:buSzPts val="1100"/>
              <a:buFont typeface="Arial"/>
              <a:buNone/>
              <a:defRPr sz="1400"/>
            </a:lvl7pPr>
            <a:lvl8pPr lvl="7" indent="0">
              <a:spcBef>
                <a:spcPts val="0"/>
              </a:spcBef>
              <a:buSzPts val="1100"/>
              <a:buFont typeface="Arial"/>
              <a:buNone/>
              <a:defRPr sz="1400"/>
            </a:lvl8pPr>
            <a:lvl9pPr lvl="8" indent="0">
              <a:spcBef>
                <a:spcPts val="0"/>
              </a:spcBef>
              <a:buSzPts val="1100"/>
              <a:buFont typeface="Arial"/>
              <a:buNone/>
              <a:defRPr sz="1400"/>
            </a:lvl9pPr>
          </a:lstStyle>
          <a:p>
            <a:pPr algn="ctr"/>
            <a:r>
              <a:rPr lang="en-US" sz="2800" dirty="0" smtClean="0">
                <a:solidFill>
                  <a:srgbClr val="0070C0"/>
                </a:solidFill>
                <a:latin typeface="Georgia" panose="02040502050405020303" pitchFamily="18" charset="0"/>
              </a:rPr>
              <a:t>THE CENTER FOR EDUCATIONAL INNOVATION</a:t>
            </a:r>
          </a:p>
          <a:p>
            <a:pPr algn="ctr"/>
            <a:r>
              <a:rPr lang="en-US" sz="2400" dirty="0" smtClean="0">
                <a:solidFill>
                  <a:schemeClr val="tx1">
                    <a:lumMod val="50000"/>
                  </a:schemeClr>
                </a:solidFill>
                <a:latin typeface="Georgia" panose="02040502050405020303" pitchFamily="18" charset="0"/>
              </a:rPr>
              <a:t>New CEI Signature Program</a:t>
            </a:r>
            <a:endParaRPr lang="en-US" sz="2400" dirty="0">
              <a:solidFill>
                <a:schemeClr val="tx1">
                  <a:lumMod val="50000"/>
                </a:schemeClr>
              </a:solidFill>
              <a:latin typeface="Georgia" panose="02040502050405020303" pitchFamily="18" charset="0"/>
            </a:endParaRPr>
          </a:p>
          <a:p>
            <a:pPr algn="ctr"/>
            <a:endParaRPr lang="en-US" sz="3200" b="1" dirty="0">
              <a:solidFill>
                <a:schemeClr val="tx1">
                  <a:lumMod val="50000"/>
                </a:schemeClr>
              </a:solidFill>
            </a:endParaRPr>
          </a:p>
          <a:p>
            <a:pPr algn="ctr"/>
            <a:endParaRPr lang="en-US" sz="2933" b="1" dirty="0">
              <a:solidFill>
                <a:srgbClr val="005BBB"/>
              </a:solidFill>
            </a:endParaRPr>
          </a:p>
        </p:txBody>
      </p:sp>
      <p:sp>
        <p:nvSpPr>
          <p:cNvPr id="7" name="Rectangle 6"/>
          <p:cNvSpPr/>
          <p:nvPr/>
        </p:nvSpPr>
        <p:spPr>
          <a:xfrm>
            <a:off x="564999" y="2090453"/>
            <a:ext cx="11062004" cy="1015663"/>
          </a:xfrm>
          <a:prstGeom prst="rect">
            <a:avLst/>
          </a:prstGeom>
        </p:spPr>
        <p:txBody>
          <a:bodyPr wrap="square">
            <a:spAutoFit/>
          </a:bodyPr>
          <a:lstStyle/>
          <a:p>
            <a:pPr marL="630238" lvl="1" indent="-173038">
              <a:buFont typeface="Arial" panose="020B0604020202020204" pitchFamily="34" charset="0"/>
              <a:buChar char="•"/>
            </a:pPr>
            <a:r>
              <a:rPr lang="en-US" sz="1200" dirty="0" smtClean="0">
                <a:solidFill>
                  <a:srgbClr val="262626"/>
                </a:solidFill>
                <a:latin typeface="Arial" panose="020B0604020202020204" pitchFamily="34" charset="0"/>
                <a:cs typeface="Arial" panose="020B0604020202020204" pitchFamily="34" charset="0"/>
              </a:rPr>
              <a:t>Evolve our culture </a:t>
            </a:r>
            <a:r>
              <a:rPr lang="en-US" sz="1200" dirty="0">
                <a:solidFill>
                  <a:srgbClr val="262626"/>
                </a:solidFill>
                <a:latin typeface="Arial" panose="020B0604020202020204" pitchFamily="34" charset="0"/>
                <a:cs typeface="Arial" panose="020B0604020202020204" pitchFamily="34" charset="0"/>
              </a:rPr>
              <a:t>of excellence in </a:t>
            </a:r>
            <a:r>
              <a:rPr lang="en-US" sz="1200" dirty="0" smtClean="0">
                <a:solidFill>
                  <a:srgbClr val="262626"/>
                </a:solidFill>
                <a:latin typeface="Arial" panose="020B0604020202020204" pitchFamily="34" charset="0"/>
                <a:cs typeface="Arial" panose="020B0604020202020204" pitchFamily="34" charset="0"/>
              </a:rPr>
              <a:t>teaching while increasing interactions throughout our interdisciplinary community of practice</a:t>
            </a:r>
            <a:endParaRPr lang="en-US" sz="1200" dirty="0">
              <a:solidFill>
                <a:srgbClr val="262626"/>
              </a:solidFill>
              <a:latin typeface="Arial" panose="020B0604020202020204" pitchFamily="34" charset="0"/>
              <a:cs typeface="Arial" panose="020B0604020202020204" pitchFamily="34" charset="0"/>
            </a:endParaRPr>
          </a:p>
          <a:p>
            <a:pPr marL="630238" lvl="1" indent="-173038">
              <a:buFont typeface="Arial" panose="020B0604020202020204" pitchFamily="34" charset="0"/>
              <a:buChar char="•"/>
            </a:pPr>
            <a:r>
              <a:rPr lang="en-US" sz="1200" dirty="0" smtClean="0">
                <a:solidFill>
                  <a:srgbClr val="262626"/>
                </a:solidFill>
                <a:latin typeface="Arial" panose="020B0604020202020204" pitchFamily="34" charset="0"/>
                <a:cs typeface="Arial" panose="020B0604020202020204" pitchFamily="34" charset="0"/>
              </a:rPr>
              <a:t>Lead Faculty Fellows will work with CEI to oversee on-campus and online teaching observation programs</a:t>
            </a:r>
          </a:p>
          <a:p>
            <a:pPr marL="630238" lvl="1" indent="-173038">
              <a:buFont typeface="Arial" panose="020B0604020202020204" pitchFamily="34" charset="0"/>
              <a:buChar char="•"/>
            </a:pPr>
            <a:r>
              <a:rPr lang="en-US" sz="1200" dirty="0" smtClean="0">
                <a:solidFill>
                  <a:srgbClr val="262626"/>
                </a:solidFill>
                <a:latin typeface="Arial" panose="020B0604020202020204" pitchFamily="34" charset="0"/>
                <a:cs typeface="Arial" panose="020B0604020202020204" pitchFamily="34" charset="0"/>
              </a:rPr>
              <a:t>Additional Faculty Fellows will be recruited to expand the reach of the program via invitations to Chancellor awardees, distinguished teaching faculty, Dean and Chair recommendations </a:t>
            </a:r>
          </a:p>
          <a:p>
            <a:pPr marL="630238" lvl="1" indent="-173038">
              <a:buFont typeface="Arial" panose="020B0604020202020204" pitchFamily="34" charset="0"/>
              <a:buChar char="•"/>
            </a:pPr>
            <a:r>
              <a:rPr lang="en-US" sz="1200" dirty="0" smtClean="0">
                <a:solidFill>
                  <a:srgbClr val="262626"/>
                </a:solidFill>
                <a:latin typeface="Arial" panose="020B0604020202020204" pitchFamily="34" charset="0"/>
                <a:cs typeface="Arial" panose="020B0604020202020204" pitchFamily="34" charset="0"/>
              </a:rPr>
              <a:t>UB will be one of the few AAU centers </a:t>
            </a:r>
            <a:r>
              <a:rPr lang="en-US" sz="1200" b="1" dirty="0" smtClean="0">
                <a:solidFill>
                  <a:srgbClr val="262626"/>
                </a:solidFill>
                <a:latin typeface="Arial" panose="020B0604020202020204" pitchFamily="34" charset="0"/>
                <a:cs typeface="Arial" panose="020B0604020202020204" pitchFamily="34" charset="0"/>
              </a:rPr>
              <a:t>utilizing faculty as our primary teaching observation reviewers</a:t>
            </a:r>
          </a:p>
        </p:txBody>
      </p:sp>
      <p:sp>
        <p:nvSpPr>
          <p:cNvPr id="3" name="TextBox 2"/>
          <p:cNvSpPr txBox="1"/>
          <p:nvPr/>
        </p:nvSpPr>
        <p:spPr>
          <a:xfrm>
            <a:off x="552091" y="1785668"/>
            <a:ext cx="11093569" cy="369332"/>
          </a:xfrm>
          <a:prstGeom prst="rect">
            <a:avLst/>
          </a:prstGeom>
          <a:noFill/>
        </p:spPr>
        <p:txBody>
          <a:bodyPr wrap="square" rtlCol="0">
            <a:spAutoFit/>
          </a:bodyPr>
          <a:lstStyle/>
          <a:p>
            <a:r>
              <a:rPr lang="en-US" b="1" dirty="0" smtClean="0">
                <a:solidFill>
                  <a:srgbClr val="0070C0"/>
                </a:solidFill>
              </a:rPr>
              <a:t>Teaching Observation Program</a:t>
            </a:r>
            <a:endParaRPr lang="en-US" b="1" dirty="0">
              <a:solidFill>
                <a:srgbClr val="0070C0"/>
              </a:solidFill>
            </a:endParaRPr>
          </a:p>
        </p:txBody>
      </p:sp>
      <p:sp>
        <p:nvSpPr>
          <p:cNvPr id="12" name="Rectangle 11"/>
          <p:cNvSpPr/>
          <p:nvPr/>
        </p:nvSpPr>
        <p:spPr>
          <a:xfrm>
            <a:off x="2624525" y="5081159"/>
            <a:ext cx="3807463" cy="1169551"/>
          </a:xfrm>
          <a:prstGeom prst="rect">
            <a:avLst/>
          </a:prstGeom>
        </p:spPr>
        <p:txBody>
          <a:bodyPr wrap="square">
            <a:spAutoFit/>
          </a:bodyPr>
          <a:lstStyle/>
          <a:p>
            <a:r>
              <a:rPr lang="en-US" sz="1400" b="1" dirty="0" smtClean="0">
                <a:solidFill>
                  <a:srgbClr val="262626"/>
                </a:solidFill>
                <a:latin typeface="Arial" panose="020B0604020202020204" pitchFamily="34" charset="0"/>
                <a:cs typeface="Arial" panose="020B0604020202020204" pitchFamily="34" charset="0"/>
              </a:rPr>
              <a:t>James N. Jensen, PhD</a:t>
            </a:r>
          </a:p>
          <a:p>
            <a:r>
              <a:rPr lang="en-US" sz="1400" dirty="0" smtClean="0">
                <a:solidFill>
                  <a:srgbClr val="0070C0"/>
                </a:solidFill>
                <a:latin typeface="Arial" panose="020B0604020202020204" pitchFamily="34" charset="0"/>
                <a:cs typeface="Arial" panose="020B0604020202020204" pitchFamily="34" charset="0"/>
              </a:rPr>
              <a:t>Professor</a:t>
            </a:r>
          </a:p>
          <a:p>
            <a:r>
              <a:rPr lang="en-US" sz="1400" dirty="0" smtClean="0">
                <a:solidFill>
                  <a:srgbClr val="0070C0"/>
                </a:solidFill>
                <a:latin typeface="Arial" panose="020B0604020202020204" pitchFamily="34" charset="0"/>
                <a:cs typeface="Arial" panose="020B0604020202020204" pitchFamily="34" charset="0"/>
              </a:rPr>
              <a:t>Director </a:t>
            </a:r>
            <a:r>
              <a:rPr lang="en-US" sz="1400" dirty="0">
                <a:solidFill>
                  <a:srgbClr val="0070C0"/>
                </a:solidFill>
                <a:latin typeface="Arial" panose="020B0604020202020204" pitchFamily="34" charset="0"/>
                <a:cs typeface="Arial" panose="020B0604020202020204" pitchFamily="34" charset="0"/>
              </a:rPr>
              <a:t>of Undergraduate </a:t>
            </a:r>
            <a:r>
              <a:rPr lang="en-US" sz="1400" dirty="0" smtClean="0">
                <a:solidFill>
                  <a:srgbClr val="0070C0"/>
                </a:solidFill>
                <a:latin typeface="Arial" panose="020B0604020202020204" pitchFamily="34" charset="0"/>
                <a:cs typeface="Arial" panose="020B0604020202020204" pitchFamily="34" charset="0"/>
              </a:rPr>
              <a:t>Studies </a:t>
            </a:r>
          </a:p>
          <a:p>
            <a:r>
              <a:rPr lang="en-US" sz="1400" dirty="0" smtClean="0">
                <a:solidFill>
                  <a:srgbClr val="0070C0"/>
                </a:solidFill>
                <a:latin typeface="Arial" panose="020B0604020202020204" pitchFamily="34" charset="0"/>
                <a:cs typeface="Arial" panose="020B0604020202020204" pitchFamily="34" charset="0"/>
              </a:rPr>
              <a:t>Environmental Engineering</a:t>
            </a:r>
          </a:p>
          <a:p>
            <a:r>
              <a:rPr lang="en-US" sz="1400" dirty="0" smtClean="0">
                <a:solidFill>
                  <a:srgbClr val="0070C0"/>
                </a:solidFill>
                <a:latin typeface="Arial" panose="020B0604020202020204" pitchFamily="34" charset="0"/>
                <a:cs typeface="Arial" panose="020B0604020202020204" pitchFamily="34" charset="0"/>
              </a:rPr>
              <a:t>School of Engineering and Applied Sciences</a:t>
            </a:r>
            <a:endParaRPr lang="en-US" sz="1400"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505" y="3294570"/>
            <a:ext cx="1463040" cy="1463040"/>
          </a:xfrm>
          <a:prstGeom prst="roundRect">
            <a:avLst/>
          </a:prstGeom>
          <a:ln w="28575" cap="rnd">
            <a:solidFill>
              <a:srgbClr val="005BBB"/>
            </a:solidFill>
          </a:ln>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2615733" y="4773436"/>
            <a:ext cx="3341471" cy="307777"/>
          </a:xfrm>
          <a:prstGeom prst="rect">
            <a:avLst/>
          </a:prstGeom>
        </p:spPr>
        <p:txBody>
          <a:bodyPr wrap="square">
            <a:spAutoFit/>
          </a:bodyPr>
          <a:lstStyle/>
          <a:p>
            <a:r>
              <a:rPr lang="en-US" sz="1400" b="1" dirty="0" smtClean="0">
                <a:solidFill>
                  <a:srgbClr val="262626"/>
                </a:solidFill>
                <a:latin typeface="Arial" panose="020B0604020202020204" pitchFamily="34" charset="0"/>
                <a:cs typeface="Arial" panose="020B0604020202020204" pitchFamily="34" charset="0"/>
              </a:rPr>
              <a:t>CEI Lead Faculty Fellow, On-Campus</a:t>
            </a:r>
            <a:endParaRPr lang="en-US" sz="1400" b="1" dirty="0">
              <a:solidFill>
                <a:srgbClr val="262626"/>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567" y="3310396"/>
            <a:ext cx="1463040" cy="1463040"/>
          </a:xfrm>
          <a:prstGeom prst="roundRect">
            <a:avLst/>
          </a:prstGeom>
          <a:ln w="28575">
            <a:solidFill>
              <a:srgbClr val="005BBB"/>
            </a:solidFill>
          </a:ln>
        </p:spPr>
      </p:pic>
      <p:sp>
        <p:nvSpPr>
          <p:cNvPr id="16" name="Rectangle 15"/>
          <p:cNvSpPr/>
          <p:nvPr/>
        </p:nvSpPr>
        <p:spPr>
          <a:xfrm>
            <a:off x="6877408" y="5104572"/>
            <a:ext cx="4257469" cy="954107"/>
          </a:xfrm>
          <a:prstGeom prst="rect">
            <a:avLst/>
          </a:prstGeom>
        </p:spPr>
        <p:txBody>
          <a:bodyPr wrap="square">
            <a:spAutoFit/>
          </a:bodyPr>
          <a:lstStyle/>
          <a:p>
            <a:r>
              <a:rPr lang="en-US" sz="1400" b="1" dirty="0" smtClean="0">
                <a:solidFill>
                  <a:srgbClr val="262626"/>
                </a:solidFill>
                <a:latin typeface="Arial" panose="020B0604020202020204" pitchFamily="34" charset="0"/>
                <a:cs typeface="Arial" panose="020B0604020202020204" pitchFamily="34" charset="0"/>
              </a:rPr>
              <a:t>Deborah A. Moore-Russo, PhD</a:t>
            </a:r>
          </a:p>
          <a:p>
            <a:r>
              <a:rPr lang="en-US" sz="1400" dirty="0" smtClean="0">
                <a:solidFill>
                  <a:srgbClr val="0070C0"/>
                </a:solidFill>
                <a:latin typeface="Arial" panose="020B0604020202020204" pitchFamily="34" charset="0"/>
                <a:cs typeface="Arial" panose="020B0604020202020204" pitchFamily="34" charset="0"/>
              </a:rPr>
              <a:t>Associate Professor, Mathematics Education</a:t>
            </a:r>
          </a:p>
          <a:p>
            <a:r>
              <a:rPr lang="en-US" sz="1400" dirty="0" smtClean="0">
                <a:solidFill>
                  <a:srgbClr val="0070C0"/>
                </a:solidFill>
                <a:latin typeface="Arial" panose="020B0604020202020204" pitchFamily="34" charset="0"/>
                <a:cs typeface="Arial" panose="020B0604020202020204" pitchFamily="34" charset="0"/>
              </a:rPr>
              <a:t>Department of Learning and Instruction</a:t>
            </a:r>
          </a:p>
          <a:p>
            <a:r>
              <a:rPr lang="en-US" sz="1400" dirty="0" smtClean="0">
                <a:solidFill>
                  <a:srgbClr val="0070C0"/>
                </a:solidFill>
                <a:latin typeface="Arial" panose="020B0604020202020204" pitchFamily="34" charset="0"/>
                <a:cs typeface="Arial" panose="020B0604020202020204" pitchFamily="34" charset="0"/>
              </a:rPr>
              <a:t>UB Graduate School of Education</a:t>
            </a:r>
          </a:p>
        </p:txBody>
      </p:sp>
      <p:sp>
        <p:nvSpPr>
          <p:cNvPr id="17" name="Rectangle 16"/>
          <p:cNvSpPr/>
          <p:nvPr/>
        </p:nvSpPr>
        <p:spPr>
          <a:xfrm>
            <a:off x="6635614" y="4781349"/>
            <a:ext cx="3314700" cy="307777"/>
          </a:xfrm>
          <a:prstGeom prst="rect">
            <a:avLst/>
          </a:prstGeom>
        </p:spPr>
        <p:txBody>
          <a:bodyPr wrap="square">
            <a:spAutoFit/>
          </a:bodyPr>
          <a:lstStyle/>
          <a:p>
            <a:pPr algn="ctr"/>
            <a:r>
              <a:rPr lang="en-US" sz="1400" b="1" dirty="0" smtClean="0">
                <a:solidFill>
                  <a:srgbClr val="262626"/>
                </a:solidFill>
                <a:latin typeface="Arial" panose="020B0604020202020204" pitchFamily="34" charset="0"/>
                <a:cs typeface="Arial" panose="020B0604020202020204" pitchFamily="34" charset="0"/>
              </a:rPr>
              <a:t>CEI Lead Faculty Fellow, Online</a:t>
            </a:r>
            <a:endParaRPr lang="en-US" sz="1400" b="1"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079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Ribbon">
            <a:extLst>
              <a:ext uri="{FF2B5EF4-FFF2-40B4-BE49-F238E27FC236}">
                <a16:creationId xmlns:a16="http://schemas.microsoft.com/office/drawing/2014/main" id="{F2235642-31BC-4279-88E6-447E585412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6618527" y="5286163"/>
            <a:ext cx="914400" cy="914400"/>
          </a:xfrm>
          <a:prstGeom prst="rect">
            <a:avLst/>
          </a:prstGeom>
        </p:spPr>
      </p:pic>
      <p:pic>
        <p:nvPicPr>
          <p:cNvPr id="16" name="Graphic 15" descr="Medal">
            <a:extLst>
              <a:ext uri="{FF2B5EF4-FFF2-40B4-BE49-F238E27FC236}">
                <a16:creationId xmlns:a16="http://schemas.microsoft.com/office/drawing/2014/main" id="{0D472A2F-60A2-49FF-A92D-148DA75FEFD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7849182" y="5139147"/>
            <a:ext cx="914400" cy="914400"/>
          </a:xfrm>
          <a:prstGeom prst="rect">
            <a:avLst/>
          </a:prstGeom>
        </p:spPr>
      </p:pic>
      <p:pic>
        <p:nvPicPr>
          <p:cNvPr id="18" name="Graphic 17" descr="Thumbs Up Sign">
            <a:extLst>
              <a:ext uri="{FF2B5EF4-FFF2-40B4-BE49-F238E27FC236}">
                <a16:creationId xmlns:a16="http://schemas.microsoft.com/office/drawing/2014/main" id="{000EAF89-7524-47A0-B626-6C156CC788E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4739368" y="5265513"/>
            <a:ext cx="914400" cy="914400"/>
          </a:xfrm>
          <a:prstGeom prst="rect">
            <a:avLst/>
          </a:prstGeom>
        </p:spPr>
      </p:pic>
      <p:graphicFrame>
        <p:nvGraphicFramePr>
          <p:cNvPr id="5" name="Table 4">
            <a:extLst>
              <a:ext uri="{FF2B5EF4-FFF2-40B4-BE49-F238E27FC236}">
                <a16:creationId xmlns:a16="http://schemas.microsoft.com/office/drawing/2014/main" id="{BC521AA6-2D19-4C88-B740-B32C693718B2}"/>
              </a:ext>
            </a:extLst>
          </p:cNvPr>
          <p:cNvGraphicFramePr>
            <a:graphicFrameLocks noGrp="1"/>
          </p:cNvGraphicFramePr>
          <p:nvPr>
            <p:extLst>
              <p:ext uri="{D42A27DB-BD31-4B8C-83A1-F6EECF244321}">
                <p14:modId xmlns:p14="http://schemas.microsoft.com/office/powerpoint/2010/main" val="2873686398"/>
              </p:ext>
            </p:extLst>
          </p:nvPr>
        </p:nvGraphicFramePr>
        <p:xfrm>
          <a:off x="12383989" y="657437"/>
          <a:ext cx="5307066" cy="5138976"/>
        </p:xfrm>
        <a:graphic>
          <a:graphicData uri="http://schemas.openxmlformats.org/drawingml/2006/table">
            <a:tbl>
              <a:tblPr/>
              <a:tblGrid>
                <a:gridCol w="5307066">
                  <a:extLst>
                    <a:ext uri="{9D8B030D-6E8A-4147-A177-3AD203B41FA5}">
                      <a16:colId xmlns:a16="http://schemas.microsoft.com/office/drawing/2014/main" val="3004126550"/>
                    </a:ext>
                  </a:extLst>
                </a:gridCol>
              </a:tblGrid>
              <a:tr h="811920">
                <a:tc>
                  <a:txBody>
                    <a:bodyPr/>
                    <a:lstStyle/>
                    <a:p>
                      <a:pPr rtl="0" fontAlgn="t"/>
                      <a:r>
                        <a:rPr lang="en-US" sz="1100" b="1" dirty="0">
                          <a:solidFill>
                            <a:srgbClr val="000000"/>
                          </a:solidFill>
                          <a:effectLst/>
                          <a:latin typeface="Arial" panose="020B0604020202020204" pitchFamily="34" charset="0"/>
                        </a:rPr>
                        <a:t>The learning design studio will serve as the University's innovative pedagogical and learning design research, think tank, and teaching experimentation hub. The Studio provides a dedicated professional space for faculty to collaborate, create, design and experiment with innovative pedagogical models, program learning designs, and act as a flexible think tank environment to work across disciplinary areas.</a:t>
                      </a:r>
                    </a:p>
                  </a:txBody>
                  <a:tcPr marL="17339" marR="17339" marT="11559" marB="11559">
                    <a:lnL>
                      <a:noFill/>
                    </a:lnL>
                    <a:lnR>
                      <a:noFill/>
                    </a:lnR>
                    <a:lnT>
                      <a:noFill/>
                    </a:lnT>
                    <a:lnB>
                      <a:noFill/>
                    </a:lnB>
                    <a:solidFill>
                      <a:srgbClr val="FFFFFF"/>
                    </a:solidFill>
                  </a:tcPr>
                </a:tc>
                <a:extLst>
                  <a:ext uri="{0D108BD9-81ED-4DB2-BD59-A6C34878D82A}">
                    <a16:rowId xmlns:a16="http://schemas.microsoft.com/office/drawing/2014/main" val="452761824"/>
                  </a:ext>
                </a:extLst>
              </a:tr>
              <a:tr h="129434">
                <a:tc>
                  <a:txBody>
                    <a:bodyPr/>
                    <a:lstStyle/>
                    <a:p>
                      <a:pPr rtl="0" fontAlgn="t"/>
                      <a:r>
                        <a:rPr lang="en-US" sz="1100" b="1" dirty="0">
                          <a:effectLst/>
                        </a:rPr>
                        <a:t>CEI Stewardship</a:t>
                      </a:r>
                    </a:p>
                  </a:txBody>
                  <a:tcPr marL="17339" marR="17339" marT="11559" marB="11559">
                    <a:lnL>
                      <a:noFill/>
                    </a:lnL>
                    <a:lnR>
                      <a:noFill/>
                    </a:lnR>
                    <a:lnT>
                      <a:noFill/>
                    </a:lnT>
                    <a:lnB>
                      <a:noFill/>
                    </a:lnB>
                  </a:tcPr>
                </a:tc>
                <a:extLst>
                  <a:ext uri="{0D108BD9-81ED-4DB2-BD59-A6C34878D82A}">
                    <a16:rowId xmlns:a16="http://schemas.microsoft.com/office/drawing/2014/main" val="1442927600"/>
                  </a:ext>
                </a:extLst>
              </a:tr>
              <a:tr h="243181">
                <a:tc>
                  <a:txBody>
                    <a:bodyPr/>
                    <a:lstStyle/>
                    <a:p>
                      <a:pPr rtl="0" fontAlgn="t"/>
                      <a:r>
                        <a:rPr lang="en-US" sz="1100" dirty="0">
                          <a:effectLst/>
                        </a:rPr>
                        <a:t>CEl staff will provide stewardship of the space alleviating school-based funds from room maintenance and scheduling activities.</a:t>
                      </a:r>
                    </a:p>
                  </a:txBody>
                  <a:tcPr marL="17339" marR="17339" marT="11559" marB="11559">
                    <a:lnL>
                      <a:noFill/>
                    </a:lnL>
                    <a:lnR>
                      <a:noFill/>
                    </a:lnR>
                    <a:lnT>
                      <a:noFill/>
                    </a:lnT>
                    <a:lnB>
                      <a:noFill/>
                    </a:lnB>
                  </a:tcPr>
                </a:tc>
                <a:extLst>
                  <a:ext uri="{0D108BD9-81ED-4DB2-BD59-A6C34878D82A}">
                    <a16:rowId xmlns:a16="http://schemas.microsoft.com/office/drawing/2014/main" val="3433963187"/>
                  </a:ext>
                </a:extLst>
              </a:tr>
              <a:tr h="129434">
                <a:tc>
                  <a:txBody>
                    <a:bodyPr/>
                    <a:lstStyle/>
                    <a:p>
                      <a:pPr rtl="0" fontAlgn="t"/>
                      <a:r>
                        <a:rPr lang="en-US" sz="1100" b="1" dirty="0">
                          <a:solidFill>
                            <a:srgbClr val="000000"/>
                          </a:solidFill>
                          <a:effectLst/>
                          <a:latin typeface="Arial" panose="020B0604020202020204" pitchFamily="34" charset="0"/>
                        </a:rPr>
                        <a:t>Faculty Focused Design Studio</a:t>
                      </a:r>
                    </a:p>
                  </a:txBody>
                  <a:tcPr marL="17339" marR="17339" marT="11559" marB="11559">
                    <a:lnL>
                      <a:noFill/>
                    </a:lnL>
                    <a:lnR>
                      <a:noFill/>
                    </a:lnR>
                    <a:lnT>
                      <a:noFill/>
                    </a:lnT>
                    <a:lnB>
                      <a:noFill/>
                    </a:lnB>
                    <a:solidFill>
                      <a:srgbClr val="FFFFFF"/>
                    </a:solidFill>
                  </a:tcPr>
                </a:tc>
                <a:extLst>
                  <a:ext uri="{0D108BD9-81ED-4DB2-BD59-A6C34878D82A}">
                    <a16:rowId xmlns:a16="http://schemas.microsoft.com/office/drawing/2014/main" val="936290156"/>
                  </a:ext>
                </a:extLst>
              </a:tr>
              <a:tr h="356929">
                <a:tc>
                  <a:txBody>
                    <a:bodyPr/>
                    <a:lstStyle/>
                    <a:p>
                      <a:pPr rtl="0" fontAlgn="t"/>
                      <a:r>
                        <a:rPr lang="en-US" sz="1100" dirty="0">
                          <a:effectLst/>
                        </a:rPr>
                        <a:t>Faculty Focused Design Studio Faculty will participate in multidisciplinary collaborations, research, and ongoing development within the Studio, designed for:</a:t>
                      </a:r>
                    </a:p>
                  </a:txBody>
                  <a:tcPr marL="17339" marR="17339" marT="11559" marB="11559">
                    <a:lnL>
                      <a:noFill/>
                    </a:lnL>
                    <a:lnR>
                      <a:noFill/>
                    </a:lnR>
                    <a:lnT>
                      <a:noFill/>
                    </a:lnT>
                    <a:lnB>
                      <a:noFill/>
                    </a:lnB>
                  </a:tcPr>
                </a:tc>
                <a:extLst>
                  <a:ext uri="{0D108BD9-81ED-4DB2-BD59-A6C34878D82A}">
                    <a16:rowId xmlns:a16="http://schemas.microsoft.com/office/drawing/2014/main" val="2312379349"/>
                  </a:ext>
                </a:extLst>
              </a:tr>
              <a:tr h="243181">
                <a:tc>
                  <a:txBody>
                    <a:bodyPr/>
                    <a:lstStyle/>
                    <a:p>
                      <a:pPr rtl="0" fontAlgn="t"/>
                      <a:r>
                        <a:rPr lang="en-US" sz="1100" b="0" dirty="0">
                          <a:solidFill>
                            <a:srgbClr val="000000"/>
                          </a:solidFill>
                          <a:effectLst/>
                          <a:latin typeface="Arial" panose="020B0604020202020204" pitchFamily="34" charset="0"/>
                        </a:rPr>
                        <a:t>• engaging participants before and after sessions via the "Warm up, Cool down" space </a:t>
                      </a:r>
                    </a:p>
                  </a:txBody>
                  <a:tcPr marL="17339" marR="17339" marT="11559" marB="11559">
                    <a:lnL>
                      <a:noFill/>
                    </a:lnL>
                    <a:lnR>
                      <a:noFill/>
                    </a:lnR>
                    <a:lnT>
                      <a:noFill/>
                    </a:lnT>
                    <a:lnB>
                      <a:noFill/>
                    </a:lnB>
                    <a:solidFill>
                      <a:srgbClr val="FFFFFF"/>
                    </a:solidFill>
                  </a:tcPr>
                </a:tc>
                <a:extLst>
                  <a:ext uri="{0D108BD9-81ED-4DB2-BD59-A6C34878D82A}">
                    <a16:rowId xmlns:a16="http://schemas.microsoft.com/office/drawing/2014/main" val="4279503033"/>
                  </a:ext>
                </a:extLst>
              </a:tr>
              <a:tr h="243181">
                <a:tc>
                  <a:txBody>
                    <a:bodyPr/>
                    <a:lstStyle/>
                    <a:p>
                      <a:pPr rtl="0" fontAlgn="t"/>
                      <a:r>
                        <a:rPr lang="en-US" sz="1100" b="0" dirty="0">
                          <a:solidFill>
                            <a:srgbClr val="000000"/>
                          </a:solidFill>
                          <a:effectLst/>
                          <a:latin typeface="Arial" panose="020B0604020202020204" pitchFamily="34" charset="0"/>
                        </a:rPr>
                        <a:t>• connecting colleagues, experts, and learners located anywhere through the interactive connected web conferencing system</a:t>
                      </a:r>
                    </a:p>
                  </a:txBody>
                  <a:tcPr marL="17339" marR="17339" marT="11559" marB="11559">
                    <a:lnL>
                      <a:noFill/>
                    </a:lnL>
                    <a:lnR>
                      <a:noFill/>
                    </a:lnR>
                    <a:lnT>
                      <a:noFill/>
                    </a:lnT>
                    <a:lnB>
                      <a:noFill/>
                    </a:lnB>
                    <a:solidFill>
                      <a:srgbClr val="FFFFFF"/>
                    </a:solidFill>
                  </a:tcPr>
                </a:tc>
                <a:extLst>
                  <a:ext uri="{0D108BD9-81ED-4DB2-BD59-A6C34878D82A}">
                    <a16:rowId xmlns:a16="http://schemas.microsoft.com/office/drawing/2014/main" val="1310314699"/>
                  </a:ext>
                </a:extLst>
              </a:tr>
              <a:tr h="356929">
                <a:tc>
                  <a:txBody>
                    <a:bodyPr/>
                    <a:lstStyle/>
                    <a:p>
                      <a:pPr rtl="0" fontAlgn="t"/>
                      <a:r>
                        <a:rPr lang="en-US" sz="1100" dirty="0">
                          <a:effectLst/>
                        </a:rPr>
                        <a:t>• capturing work sessions, notes, and outcomes using the 360 global view cameras • capturing work sessions, notes, and outcomes using the 360 global view cameras </a:t>
                      </a:r>
                    </a:p>
                  </a:txBody>
                  <a:tcPr marL="17339" marR="17339" marT="11559" marB="11559">
                    <a:lnL>
                      <a:noFill/>
                    </a:lnL>
                    <a:lnR>
                      <a:noFill/>
                    </a:lnR>
                    <a:lnT>
                      <a:noFill/>
                    </a:lnT>
                    <a:lnB>
                      <a:noFill/>
                    </a:lnB>
                  </a:tcPr>
                </a:tc>
                <a:extLst>
                  <a:ext uri="{0D108BD9-81ED-4DB2-BD59-A6C34878D82A}">
                    <a16:rowId xmlns:a16="http://schemas.microsoft.com/office/drawing/2014/main" val="1757537292"/>
                  </a:ext>
                </a:extLst>
              </a:tr>
              <a:tr h="470677">
                <a:tc>
                  <a:txBody>
                    <a:bodyPr/>
                    <a:lstStyle/>
                    <a:p>
                      <a:pPr rtl="0" fontAlgn="t"/>
                      <a:r>
                        <a:rPr lang="en-US" sz="1100" dirty="0">
                          <a:effectLst/>
                        </a:rPr>
                        <a:t>• providing access to specialized camera capture/coding software to perform future analysis of think tank outcomes or pedagogical innovation experiments (CEl will include the annual licensing of -$6,000 per year in budget to maintain this camera capture/coding software) </a:t>
                      </a:r>
                    </a:p>
                  </a:txBody>
                  <a:tcPr marL="17339" marR="17339" marT="11559" marB="11559">
                    <a:lnL>
                      <a:noFill/>
                    </a:lnL>
                    <a:lnR>
                      <a:noFill/>
                    </a:lnR>
                    <a:lnT>
                      <a:noFill/>
                    </a:lnT>
                    <a:lnB>
                      <a:noFill/>
                    </a:lnB>
                  </a:tcPr>
                </a:tc>
                <a:extLst>
                  <a:ext uri="{0D108BD9-81ED-4DB2-BD59-A6C34878D82A}">
                    <a16:rowId xmlns:a16="http://schemas.microsoft.com/office/drawing/2014/main" val="1143112746"/>
                  </a:ext>
                </a:extLst>
              </a:tr>
              <a:tr h="243181">
                <a:tc>
                  <a:txBody>
                    <a:bodyPr/>
                    <a:lstStyle/>
                    <a:p>
                      <a:pPr rtl="0" fontAlgn="t"/>
                      <a:r>
                        <a:rPr lang="en-US" sz="1100" dirty="0">
                          <a:effectLst/>
                        </a:rPr>
                        <a:t>• video capturing capability for the creation of instructional content for learning management delivery, mooc creation, etc.</a:t>
                      </a:r>
                    </a:p>
                  </a:txBody>
                  <a:tcPr marL="17339" marR="17339" marT="11559" marB="11559">
                    <a:lnL>
                      <a:noFill/>
                    </a:lnL>
                    <a:lnR>
                      <a:noFill/>
                    </a:lnR>
                    <a:lnT>
                      <a:noFill/>
                    </a:lnT>
                    <a:lnB>
                      <a:noFill/>
                    </a:lnB>
                  </a:tcPr>
                </a:tc>
                <a:extLst>
                  <a:ext uri="{0D108BD9-81ED-4DB2-BD59-A6C34878D82A}">
                    <a16:rowId xmlns:a16="http://schemas.microsoft.com/office/drawing/2014/main" val="231563038"/>
                  </a:ext>
                </a:extLst>
              </a:tr>
              <a:tr h="356929">
                <a:tc>
                  <a:txBody>
                    <a:bodyPr/>
                    <a:lstStyle/>
                    <a:p>
                      <a:pPr rtl="0" fontAlgn="t"/>
                      <a:r>
                        <a:rPr lang="en-US" sz="1100" dirty="0">
                          <a:effectLst/>
                        </a:rPr>
                        <a:t>• observing participants engaged in work sessions, innovative pedagogical experiments, and unique learner design configurations via a place-based or virtual delivery using the studios one-way windows </a:t>
                      </a:r>
                    </a:p>
                  </a:txBody>
                  <a:tcPr marL="17339" marR="17339" marT="11559" marB="11559">
                    <a:lnL>
                      <a:noFill/>
                    </a:lnL>
                    <a:lnR>
                      <a:noFill/>
                    </a:lnR>
                    <a:lnT>
                      <a:noFill/>
                    </a:lnT>
                    <a:lnB>
                      <a:noFill/>
                    </a:lnB>
                  </a:tcPr>
                </a:tc>
                <a:extLst>
                  <a:ext uri="{0D108BD9-81ED-4DB2-BD59-A6C34878D82A}">
                    <a16:rowId xmlns:a16="http://schemas.microsoft.com/office/drawing/2014/main" val="2027953024"/>
                  </a:ext>
                </a:extLst>
              </a:tr>
              <a:tr h="243181">
                <a:tc>
                  <a:txBody>
                    <a:bodyPr/>
                    <a:lstStyle/>
                    <a:p>
                      <a:pPr rtl="0" fontAlgn="t"/>
                      <a:r>
                        <a:rPr lang="en-US" sz="1100" dirty="0">
                          <a:effectLst/>
                        </a:rPr>
                        <a:t>• custom workshops, webinars, and share sessions supporting teaching, learning, and research design initiatives </a:t>
                      </a:r>
                    </a:p>
                  </a:txBody>
                  <a:tcPr marL="17339" marR="17339" marT="11559" marB="11559">
                    <a:lnL>
                      <a:noFill/>
                    </a:lnL>
                    <a:lnR>
                      <a:noFill/>
                    </a:lnR>
                    <a:lnT>
                      <a:noFill/>
                    </a:lnT>
                    <a:lnB>
                      <a:noFill/>
                    </a:lnB>
                  </a:tcPr>
                </a:tc>
                <a:extLst>
                  <a:ext uri="{0D108BD9-81ED-4DB2-BD59-A6C34878D82A}">
                    <a16:rowId xmlns:a16="http://schemas.microsoft.com/office/drawing/2014/main" val="3833519402"/>
                  </a:ext>
                </a:extLst>
              </a:tr>
            </a:tbl>
          </a:graphicData>
        </a:graphic>
      </p:graphicFrame>
      <p:sp>
        <p:nvSpPr>
          <p:cNvPr id="6" name="Rectangle 5">
            <a:extLst>
              <a:ext uri="{FF2B5EF4-FFF2-40B4-BE49-F238E27FC236}">
                <a16:creationId xmlns:a16="http://schemas.microsoft.com/office/drawing/2014/main" id="{0159B606-B5F1-467E-881B-CB9B000C1EFB}"/>
              </a:ext>
            </a:extLst>
          </p:cNvPr>
          <p:cNvSpPr/>
          <p:nvPr/>
        </p:nvSpPr>
        <p:spPr>
          <a:xfrm>
            <a:off x="495300" y="1670975"/>
            <a:ext cx="11311217" cy="1508105"/>
          </a:xfrm>
          <a:prstGeom prst="rect">
            <a:avLst/>
          </a:prstGeom>
        </p:spPr>
        <p:txBody>
          <a:bodyPr wrap="square">
            <a:spAutoFit/>
          </a:bodyPr>
          <a:lstStyle/>
          <a:p>
            <a:pPr fontAlgn="t"/>
            <a:r>
              <a:rPr lang="en-US" sz="2000" dirty="0">
                <a:solidFill>
                  <a:schemeClr val="tx1">
                    <a:lumMod val="50000"/>
                  </a:schemeClr>
                </a:solidFill>
                <a:latin typeface="Arial" panose="020B0604020202020204" pitchFamily="34" charset="0"/>
              </a:rPr>
              <a:t>Dedicated professional space for faculty to collaborate, create, design &amp; experiment with:</a:t>
            </a:r>
          </a:p>
          <a:p>
            <a:pPr marL="519113" indent="-228600" fontAlgn="t">
              <a:buFont typeface="Arial" panose="020B0604020202020204" pitchFamily="34" charset="0"/>
              <a:buChar char="•"/>
            </a:pPr>
            <a:r>
              <a:rPr lang="en-US" dirty="0">
                <a:solidFill>
                  <a:srgbClr val="0070C0"/>
                </a:solidFill>
                <a:latin typeface="Arial" panose="020B0604020202020204" pitchFamily="34" charset="0"/>
              </a:rPr>
              <a:t>innovative pedagogical models</a:t>
            </a:r>
          </a:p>
          <a:p>
            <a:pPr marL="519113" indent="-228600" fontAlgn="t">
              <a:buFont typeface="Arial" panose="020B0604020202020204" pitchFamily="34" charset="0"/>
              <a:buChar char="•"/>
            </a:pPr>
            <a:r>
              <a:rPr lang="en-US" dirty="0">
                <a:solidFill>
                  <a:srgbClr val="0070C0"/>
                </a:solidFill>
                <a:latin typeface="Arial" panose="020B0604020202020204" pitchFamily="34" charset="0"/>
              </a:rPr>
              <a:t>program learning designs</a:t>
            </a:r>
          </a:p>
          <a:p>
            <a:pPr marL="519113" indent="-228600" fontAlgn="t">
              <a:buFont typeface="Arial" panose="020B0604020202020204" pitchFamily="34" charset="0"/>
              <a:buChar char="•"/>
            </a:pPr>
            <a:r>
              <a:rPr lang="en-US" dirty="0">
                <a:solidFill>
                  <a:srgbClr val="0070C0"/>
                </a:solidFill>
                <a:latin typeface="Arial" panose="020B0604020202020204" pitchFamily="34" charset="0"/>
              </a:rPr>
              <a:t>engage in a community of practice act as a flexible think tank environment to work across disciplinary areas.</a:t>
            </a:r>
          </a:p>
        </p:txBody>
      </p:sp>
      <p:pic>
        <p:nvPicPr>
          <p:cNvPr id="12" name="0fe35ceb-5df4-4686-bbd9-cb097af8c66e.jpg" descr="ARTstor Image">
            <a:hlinkClick r:id="rId10"/>
          </p:cNvPr>
          <p:cNvPicPr>
            <a:picLocks noChangeAspect="1"/>
          </p:cNvPicPr>
          <p:nvPr/>
        </p:nvPicPr>
        <p:blipFill rotWithShape="1">
          <a:blip r:embed="rId11"/>
          <a:srcRect t="18052"/>
          <a:stretch/>
        </p:blipFill>
        <p:spPr>
          <a:xfrm>
            <a:off x="3159872" y="3223145"/>
            <a:ext cx="5422253" cy="2959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itle 3"/>
          <p:cNvSpPr>
            <a:spLocks noGrp="1"/>
          </p:cNvSpPr>
          <p:nvPr>
            <p:ph type="title"/>
          </p:nvPr>
        </p:nvSpPr>
        <p:spPr>
          <a:xfrm>
            <a:off x="258886" y="934773"/>
            <a:ext cx="11547632" cy="669310"/>
          </a:xfrm>
        </p:spPr>
        <p:txBody>
          <a:bodyPr anchor="ctr">
            <a:normAutofit/>
          </a:bodyPr>
          <a:lstStyle/>
          <a:p>
            <a:pPr algn="ctr"/>
            <a:r>
              <a:rPr lang="en-US" sz="2800" dirty="0" smtClean="0"/>
              <a:t>FACULTY COLLABORATION STUDIO</a:t>
            </a:r>
            <a:endParaRPr lang="en-US" sz="2400" dirty="0">
              <a:solidFill>
                <a:schemeClr val="tx1">
                  <a:lumMod val="50000"/>
                </a:schemeClr>
              </a:solidFill>
            </a:endParaRPr>
          </a:p>
        </p:txBody>
      </p:sp>
    </p:spTree>
    <p:extLst>
      <p:ext uri="{BB962C8B-B14F-4D97-AF65-F5344CB8AC3E}">
        <p14:creationId xmlns:p14="http://schemas.microsoft.com/office/powerpoint/2010/main" val="296706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31" y="762345"/>
            <a:ext cx="11728939" cy="905607"/>
          </a:xfrm>
        </p:spPr>
        <p:txBody>
          <a:bodyPr anchor="ctr">
            <a:noAutofit/>
          </a:bodyPr>
          <a:lstStyle/>
          <a:p>
            <a:pPr algn="ctr"/>
            <a:r>
              <a:rPr lang="en-US" sz="2800" dirty="0" smtClean="0">
                <a:latin typeface="Georgia" panose="02040502050405020303" pitchFamily="18" charset="0"/>
              </a:rPr>
              <a:t>BUILDING THE INFRASTRUCTUREE</a:t>
            </a:r>
            <a:endParaRPr lang="en-US" sz="2800" dirty="0">
              <a:solidFill>
                <a:schemeClr val="bg1">
                  <a:lumMod val="50000"/>
                </a:schemeClr>
              </a:solidFill>
              <a:latin typeface="Georgia" panose="02040502050405020303" pitchFamily="18" charset="0"/>
            </a:endParaRPr>
          </a:p>
        </p:txBody>
      </p:sp>
      <p:sp>
        <p:nvSpPr>
          <p:cNvPr id="4" name="Text Placeholder 1"/>
          <p:cNvSpPr txBox="1">
            <a:spLocks/>
          </p:cNvSpPr>
          <p:nvPr/>
        </p:nvSpPr>
        <p:spPr>
          <a:xfrm>
            <a:off x="622300" y="1560698"/>
            <a:ext cx="10962975" cy="4831470"/>
          </a:xfrm>
          <a:prstGeom prst="rect">
            <a:avLst/>
          </a:prstGeom>
          <a:ln>
            <a:noFill/>
          </a:ln>
        </p:spPr>
        <p:txBody>
          <a:bodyPr lIns="150922" tIns="75461" rIns="150922" bIns="7546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0070C0"/>
              </a:buClr>
              <a:buFont typeface="Arial" panose="020B0604020202020204" pitchFamily="34" charset="0"/>
              <a:buChar char="•"/>
            </a:pPr>
            <a:r>
              <a:rPr lang="en-US" sz="2000" dirty="0" smtClean="0">
                <a:solidFill>
                  <a:schemeClr val="tx1">
                    <a:lumMod val="50000"/>
                  </a:schemeClr>
                </a:solidFill>
              </a:rPr>
              <a:t>Creating the Faculty Studio</a:t>
            </a:r>
          </a:p>
          <a:p>
            <a:pPr marL="800100" lvl="1" indent="-342900">
              <a:buClr>
                <a:srgbClr val="0070C0"/>
              </a:buClr>
              <a:buFont typeface="Wingdings" panose="05000000000000000000" pitchFamily="2" charset="2"/>
              <a:buChar char="Ø"/>
            </a:pPr>
            <a:r>
              <a:rPr lang="en-US" dirty="0" smtClean="0">
                <a:solidFill>
                  <a:srgbClr val="0070C0"/>
                </a:solidFill>
              </a:rPr>
              <a:t>400k in university investment; $200k PIF investment</a:t>
            </a:r>
          </a:p>
          <a:p>
            <a:pPr marL="1257300" lvl="2" indent="-342900">
              <a:buClr>
                <a:srgbClr val="0070C0"/>
              </a:buClr>
              <a:buFont typeface="Courier New" panose="02070309020205020404" pitchFamily="49" charset="0"/>
              <a:buChar char="o"/>
            </a:pPr>
            <a:r>
              <a:rPr lang="en-US" sz="1600" dirty="0" smtClean="0"/>
              <a:t>MOOC production facility</a:t>
            </a:r>
          </a:p>
          <a:p>
            <a:pPr marL="1257300" lvl="2" indent="-342900">
              <a:buClr>
                <a:srgbClr val="0070C0"/>
              </a:buClr>
              <a:buFont typeface="Courier New" panose="02070309020205020404" pitchFamily="49" charset="0"/>
              <a:buChar char="o"/>
            </a:pPr>
            <a:r>
              <a:rPr lang="en-US" sz="1600" dirty="0" smtClean="0"/>
              <a:t>Collaboration space</a:t>
            </a:r>
          </a:p>
          <a:p>
            <a:pPr marL="1257300" lvl="2" indent="-342900">
              <a:buClr>
                <a:srgbClr val="0070C0"/>
              </a:buClr>
              <a:buFont typeface="Courier New" panose="02070309020205020404" pitchFamily="49" charset="0"/>
              <a:buChar char="o"/>
            </a:pPr>
            <a:r>
              <a:rPr lang="en-US" sz="1600" dirty="0" smtClean="0"/>
              <a:t>Workshops—building faculty innovation capacity</a:t>
            </a:r>
          </a:p>
          <a:p>
            <a:pPr marL="1257300" lvl="2" indent="-342900">
              <a:buClr>
                <a:srgbClr val="0070C0"/>
              </a:buClr>
              <a:buFont typeface="Courier New" panose="02070309020205020404" pitchFamily="49" charset="0"/>
              <a:buChar char="o"/>
            </a:pPr>
            <a:r>
              <a:rPr lang="en-US" sz="1600" dirty="0" smtClean="0"/>
              <a:t>Research in pedagogical innovation</a:t>
            </a:r>
          </a:p>
          <a:p>
            <a:pPr marL="1257300" lvl="2" indent="-342900">
              <a:buClr>
                <a:srgbClr val="0070C0"/>
              </a:buClr>
              <a:buFont typeface="Courier New" panose="02070309020205020404" pitchFamily="49" charset="0"/>
              <a:buChar char="o"/>
            </a:pPr>
            <a:r>
              <a:rPr lang="en-US" sz="1600" dirty="0" smtClean="0"/>
              <a:t>A SUNY Center for best-practice educational experimentation</a:t>
            </a:r>
          </a:p>
          <a:p>
            <a:pPr marL="1257300" lvl="2" indent="-342900">
              <a:buClr>
                <a:srgbClr val="0070C0"/>
              </a:buClr>
              <a:buFont typeface="Courier New" panose="02070309020205020404" pitchFamily="49" charset="0"/>
              <a:buChar char="o"/>
            </a:pPr>
            <a:endParaRPr lang="en-US" sz="1600" dirty="0"/>
          </a:p>
          <a:p>
            <a:pPr marL="342900" indent="-342900">
              <a:buClr>
                <a:srgbClr val="0070C0"/>
              </a:buClr>
              <a:buFont typeface="Arial" panose="020B0604020202020204" pitchFamily="34" charset="0"/>
              <a:buChar char="•"/>
            </a:pPr>
            <a:r>
              <a:rPr lang="en-US" sz="2000" dirty="0" smtClean="0">
                <a:solidFill>
                  <a:schemeClr val="tx1">
                    <a:lumMod val="50000"/>
                  </a:schemeClr>
                </a:solidFill>
              </a:rPr>
              <a:t>Staffing the Innovation Support Team—PIF and University match</a:t>
            </a:r>
          </a:p>
          <a:p>
            <a:pPr marL="800100" lvl="1" indent="-342900">
              <a:buClr>
                <a:srgbClr val="0070C0"/>
              </a:buClr>
              <a:buFont typeface="Wingdings" panose="05000000000000000000" pitchFamily="2" charset="2"/>
              <a:buChar char="Ø"/>
            </a:pPr>
            <a:r>
              <a:rPr lang="en-US" dirty="0" smtClean="0">
                <a:solidFill>
                  <a:srgbClr val="0070C0"/>
                </a:solidFill>
              </a:rPr>
              <a:t>1 learning design team leader—$70k</a:t>
            </a:r>
          </a:p>
          <a:p>
            <a:pPr marL="800100" lvl="1" indent="-342900">
              <a:buClr>
                <a:srgbClr val="0070C0"/>
              </a:buClr>
              <a:buFont typeface="Wingdings" panose="05000000000000000000" pitchFamily="2" charset="2"/>
              <a:buChar char="Ø"/>
            </a:pPr>
            <a:r>
              <a:rPr lang="en-US" dirty="0" smtClean="0">
                <a:solidFill>
                  <a:srgbClr val="0070C0"/>
                </a:solidFill>
              </a:rPr>
              <a:t>3 instruction designers—$140k</a:t>
            </a:r>
          </a:p>
          <a:p>
            <a:pPr marL="1257300" lvl="2" indent="-342900">
              <a:buClr>
                <a:srgbClr val="0070C0"/>
              </a:buClr>
              <a:buFont typeface="Courier New" panose="02070309020205020404" pitchFamily="49" charset="0"/>
              <a:buChar char="o"/>
            </a:pPr>
            <a:r>
              <a:rPr lang="en-US" sz="1600" dirty="0" smtClean="0"/>
              <a:t>Learner-centered design</a:t>
            </a:r>
          </a:p>
          <a:p>
            <a:pPr marL="1257300" lvl="2" indent="-342900">
              <a:buClr>
                <a:srgbClr val="0070C0"/>
              </a:buClr>
              <a:buFont typeface="Courier New" panose="02070309020205020404" pitchFamily="49" charset="0"/>
              <a:buChar char="o"/>
            </a:pPr>
            <a:r>
              <a:rPr lang="en-US" sz="1600" dirty="0" smtClean="0"/>
              <a:t>Evidence-based best practice</a:t>
            </a:r>
          </a:p>
          <a:p>
            <a:pPr marL="1257300" lvl="2" indent="-342900">
              <a:buClr>
                <a:srgbClr val="0070C0"/>
              </a:buClr>
              <a:buFont typeface="Courier New" panose="02070309020205020404" pitchFamily="49" charset="0"/>
              <a:buChar char="o"/>
            </a:pPr>
            <a:r>
              <a:rPr lang="en-US" sz="1600" dirty="0" smtClean="0"/>
              <a:t>Innovative pedagogy</a:t>
            </a:r>
          </a:p>
          <a:p>
            <a:pPr marL="1257300" lvl="2" indent="-342900">
              <a:buClr>
                <a:srgbClr val="0070C0"/>
              </a:buClr>
              <a:buFont typeface="Courier New" panose="02070309020205020404" pitchFamily="49" charset="0"/>
              <a:buChar char="o"/>
            </a:pPr>
            <a:r>
              <a:rPr lang="en-US" sz="1600" dirty="0" smtClean="0"/>
              <a:t>Active classroom strategy</a:t>
            </a:r>
          </a:p>
          <a:p>
            <a:pPr marL="1257300" lvl="2" indent="-342900">
              <a:buClr>
                <a:srgbClr val="0070C0"/>
              </a:buClr>
              <a:buFont typeface="Courier New" panose="02070309020205020404" pitchFamily="49" charset="0"/>
              <a:buChar char="o"/>
            </a:pPr>
            <a:r>
              <a:rPr lang="en-US" sz="1600" dirty="0" smtClean="0"/>
              <a:t>Interactive online development</a:t>
            </a:r>
          </a:p>
          <a:p>
            <a:pPr marL="1257300" lvl="2" indent="-342900">
              <a:buClr>
                <a:srgbClr val="0070C0"/>
              </a:buClr>
              <a:buFont typeface="Courier New" panose="02070309020205020404" pitchFamily="49" charset="0"/>
              <a:buChar char="o"/>
            </a:pPr>
            <a:endParaRPr lang="en-US" sz="2400" dirty="0"/>
          </a:p>
          <a:p>
            <a:pPr marL="342900" indent="-342900">
              <a:buClr>
                <a:srgbClr val="0070C0"/>
              </a:buClr>
              <a:buFont typeface="Arial" panose="020B0604020202020204" pitchFamily="34" charset="0"/>
              <a:buChar char="•"/>
            </a:pPr>
            <a:endParaRPr lang="en-US" sz="2400" dirty="0" smtClean="0"/>
          </a:p>
          <a:p>
            <a:pPr marL="285750" indent="-285750">
              <a:buClr>
                <a:srgbClr val="0070C0"/>
              </a:buClr>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2027961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p:nvPr/>
        </p:nvSpPr>
        <p:spPr>
          <a:xfrm>
            <a:off x="798922" y="1571613"/>
            <a:ext cx="10769102" cy="4639405"/>
          </a:xfrm>
          <a:prstGeom prst="rect">
            <a:avLst/>
          </a:prstGeom>
          <a:noFill/>
          <a:ln>
            <a:noFill/>
          </a:ln>
        </p:spPr>
        <p:txBody>
          <a:bodyPr wrap="square" lIns="121867" tIns="121867" rIns="121867" bIns="121867" anchor="t" anchorCtr="0">
            <a:noAutofit/>
          </a:bodyPr>
          <a:lstStyle/>
          <a:p>
            <a:pPr marL="304792" indent="-304792">
              <a:buClr>
                <a:srgbClr val="0070C0"/>
              </a:buClr>
              <a:buFont typeface="Arial" panose="020B0604020202020204" pitchFamily="34" charset="0"/>
              <a:buChar char="•"/>
            </a:pPr>
            <a:r>
              <a:rPr lang="en-US" sz="2000" dirty="0" smtClean="0">
                <a:solidFill>
                  <a:schemeClr val="tx1">
                    <a:lumMod val="50000"/>
                  </a:schemeClr>
                </a:solidFill>
              </a:rPr>
              <a:t>There is great energy within the units to build interesting responsive interdisciplinary educational offerings responsive to emerging learner demand</a:t>
            </a:r>
          </a:p>
          <a:p>
            <a:pPr marL="304792" indent="-304792">
              <a:buClr>
                <a:srgbClr val="0070C0"/>
              </a:buClr>
              <a:buFont typeface="Arial" panose="020B0604020202020204" pitchFamily="34" charset="0"/>
              <a:buChar char="•"/>
            </a:pPr>
            <a:endParaRPr lang="en-US" sz="2000" dirty="0" smtClean="0">
              <a:solidFill>
                <a:schemeClr val="tx1">
                  <a:lumMod val="50000"/>
                </a:schemeClr>
              </a:solidFill>
            </a:endParaRPr>
          </a:p>
          <a:p>
            <a:pPr marL="304792" indent="-304792">
              <a:buClr>
                <a:srgbClr val="0070C0"/>
              </a:buClr>
              <a:buFont typeface="Arial" panose="020B0604020202020204" pitchFamily="34" charset="0"/>
              <a:buChar char="•"/>
            </a:pPr>
            <a:r>
              <a:rPr lang="en-US" sz="2000" dirty="0" smtClean="0">
                <a:solidFill>
                  <a:schemeClr val="tx1">
                    <a:lumMod val="50000"/>
                  </a:schemeClr>
                </a:solidFill>
              </a:rPr>
              <a:t>UB is seeking to build a durable, replicable organizational model to enable emerging cross-disciplinary collaboration catalyzed by PIF funding</a:t>
            </a:r>
          </a:p>
          <a:p>
            <a:pPr marL="304792" indent="-304792">
              <a:buClr>
                <a:srgbClr val="0070C0"/>
              </a:buClr>
              <a:buFont typeface="Arial" panose="020B0604020202020204" pitchFamily="34" charset="0"/>
              <a:buChar char="•"/>
            </a:pPr>
            <a:endParaRPr lang="en-US" sz="2000" dirty="0" smtClean="0">
              <a:solidFill>
                <a:schemeClr val="tx1">
                  <a:lumMod val="50000"/>
                </a:schemeClr>
              </a:solidFill>
            </a:endParaRPr>
          </a:p>
          <a:p>
            <a:pPr marL="304792" indent="-304792">
              <a:buClr>
                <a:srgbClr val="0070C0"/>
              </a:buClr>
              <a:buFont typeface="Arial" panose="020B0604020202020204" pitchFamily="34" charset="0"/>
              <a:buChar char="•"/>
            </a:pPr>
            <a:r>
              <a:rPr lang="en-US" sz="2000" dirty="0" smtClean="0">
                <a:solidFill>
                  <a:schemeClr val="tx1">
                    <a:lumMod val="50000"/>
                  </a:schemeClr>
                </a:solidFill>
              </a:rPr>
              <a:t>UB is creating a skilled innovation support team (although a long way from peer norms) to develop new pedagogies, provide new learning environments and effective partnerships with units and their faculty that enable effective educational opportunities</a:t>
            </a:r>
          </a:p>
          <a:p>
            <a:pPr marL="304792" indent="-304792">
              <a:buClr>
                <a:srgbClr val="0070C0"/>
              </a:buClr>
              <a:buFont typeface="Arial" panose="020B0604020202020204" pitchFamily="34" charset="0"/>
              <a:buChar char="•"/>
            </a:pPr>
            <a:endParaRPr lang="en-US" sz="2000" dirty="0">
              <a:solidFill>
                <a:schemeClr val="tx1">
                  <a:lumMod val="50000"/>
                </a:schemeClr>
              </a:solidFill>
            </a:endParaRPr>
          </a:p>
          <a:p>
            <a:pPr marL="304792" indent="-304792">
              <a:buClr>
                <a:srgbClr val="0070C0"/>
              </a:buClr>
              <a:buFont typeface="Arial" panose="020B0604020202020204" pitchFamily="34" charset="0"/>
              <a:buChar char="•"/>
            </a:pPr>
            <a:r>
              <a:rPr lang="en-US" sz="2000" dirty="0" smtClean="0">
                <a:solidFill>
                  <a:schemeClr val="tx1">
                    <a:lumMod val="50000"/>
                  </a:schemeClr>
                </a:solidFill>
              </a:rPr>
              <a:t>Creating an Academic Innovation function will set in place the longer-term organizational framework that will enable us to scale our response as additional initiatives mature</a:t>
            </a:r>
          </a:p>
          <a:p>
            <a:pPr marL="304792" indent="-304792">
              <a:buClr>
                <a:srgbClr val="0070C0"/>
              </a:buClr>
              <a:buFont typeface="Arial" panose="020B0604020202020204" pitchFamily="34" charset="0"/>
              <a:buChar char="•"/>
            </a:pPr>
            <a:endParaRPr lang="en-US" sz="2000" dirty="0">
              <a:solidFill>
                <a:schemeClr val="tx1">
                  <a:lumMod val="50000"/>
                </a:schemeClr>
              </a:solidFill>
            </a:endParaRPr>
          </a:p>
          <a:p>
            <a:pPr marL="304792" indent="-304792">
              <a:buClr>
                <a:srgbClr val="0070C0"/>
              </a:buClr>
              <a:buFont typeface="Arial" panose="020B0604020202020204" pitchFamily="34" charset="0"/>
              <a:buChar char="•"/>
            </a:pPr>
            <a:r>
              <a:rPr lang="en-US" sz="2000" dirty="0" smtClean="0">
                <a:solidFill>
                  <a:schemeClr val="tx1">
                    <a:lumMod val="50000"/>
                  </a:schemeClr>
                </a:solidFill>
              </a:rPr>
              <a:t>UB can export this approach across the region in SUNY and around NYS</a:t>
            </a:r>
            <a:endParaRPr lang="en-US" sz="2000" dirty="0">
              <a:solidFill>
                <a:schemeClr val="tx1">
                  <a:lumMod val="50000"/>
                </a:schemeClr>
              </a:solidFill>
            </a:endParaRPr>
          </a:p>
        </p:txBody>
      </p:sp>
      <p:sp>
        <p:nvSpPr>
          <p:cNvPr id="77" name="Shape 77"/>
          <p:cNvSpPr txBox="1"/>
          <p:nvPr/>
        </p:nvSpPr>
        <p:spPr>
          <a:xfrm>
            <a:off x="577970" y="940278"/>
            <a:ext cx="10990054" cy="534838"/>
          </a:xfrm>
          <a:prstGeom prst="rect">
            <a:avLst/>
          </a:prstGeom>
          <a:noFill/>
          <a:ln>
            <a:noFill/>
          </a:ln>
        </p:spPr>
        <p:txBody>
          <a:bodyPr wrap="square" lIns="121867" tIns="60900" rIns="121867" bIns="60900" anchor="t" anchorCtr="0">
            <a:noAutofit/>
          </a:bodyPr>
          <a:lstStyle/>
          <a:p>
            <a:pPr indent="-169329" algn="ctr">
              <a:lnSpc>
                <a:spcPct val="90000"/>
              </a:lnSpc>
              <a:buClr>
                <a:srgbClr val="005BBB"/>
              </a:buClr>
              <a:buSzPts val="2000"/>
            </a:pPr>
            <a:r>
              <a:rPr lang="en-US" sz="2800" dirty="0" smtClean="0">
                <a:solidFill>
                  <a:srgbClr val="005BBB"/>
                </a:solidFill>
                <a:latin typeface="Georgia" panose="02040502050405020303" pitchFamily="18" charset="0"/>
                <a:ea typeface="Arial"/>
                <a:cs typeface="Arial"/>
                <a:sym typeface="Arial"/>
              </a:rPr>
              <a:t>CONCLUSION</a:t>
            </a:r>
          </a:p>
        </p:txBody>
      </p:sp>
    </p:spTree>
    <p:extLst>
      <p:ext uri="{BB962C8B-B14F-4D97-AF65-F5344CB8AC3E}">
        <p14:creationId xmlns:p14="http://schemas.microsoft.com/office/powerpoint/2010/main" val="191085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18068" y="1712422"/>
            <a:ext cx="11011437" cy="4796443"/>
          </a:xfrm>
          <a:ln>
            <a:noFill/>
          </a:ln>
        </p:spPr>
        <p:txBody>
          <a:bodyPr/>
          <a:lstStyle/>
          <a:p>
            <a:pPr marL="285750" indent="-285750">
              <a:lnSpc>
                <a:spcPct val="100000"/>
              </a:lnSpc>
              <a:spcBef>
                <a:spcPts val="0"/>
              </a:spcBef>
              <a:buFont typeface="Arial" panose="020B0604020202020204" pitchFamily="34" charset="0"/>
              <a:buChar char="•"/>
            </a:pPr>
            <a:r>
              <a:rPr lang="en-US" sz="1600" dirty="0" smtClean="0">
                <a:solidFill>
                  <a:srgbClr val="606060"/>
                </a:solidFill>
                <a:latin typeface="+mn-lt"/>
              </a:rPr>
              <a:t>Reaching and documenting shared agreement is essential—avoids “downstream” conflict</a:t>
            </a:r>
          </a:p>
          <a:p>
            <a:pPr marL="285750" indent="-285750">
              <a:lnSpc>
                <a:spcPct val="100000"/>
              </a:lnSpc>
              <a:spcBef>
                <a:spcPts val="0"/>
              </a:spcBef>
              <a:buFont typeface="Arial" panose="020B0604020202020204" pitchFamily="34" charset="0"/>
              <a:buChar char="•"/>
            </a:pPr>
            <a:endParaRPr lang="en-US" sz="1600" dirty="0">
              <a:solidFill>
                <a:srgbClr val="606060"/>
              </a:solidFill>
              <a:latin typeface="+mn-lt"/>
            </a:endParaRPr>
          </a:p>
          <a:p>
            <a:pPr marL="285750" indent="-285750">
              <a:lnSpc>
                <a:spcPct val="100000"/>
              </a:lnSpc>
              <a:spcBef>
                <a:spcPts val="0"/>
              </a:spcBef>
              <a:buFont typeface="Arial" panose="020B0604020202020204" pitchFamily="34" charset="0"/>
              <a:buChar char="•"/>
            </a:pPr>
            <a:r>
              <a:rPr lang="en-US" sz="1600" dirty="0">
                <a:solidFill>
                  <a:srgbClr val="606060"/>
                </a:solidFill>
              </a:rPr>
              <a:t>Need clear support of deans from all schools involved at the outset—objective, process, representation</a:t>
            </a:r>
          </a:p>
          <a:p>
            <a:pPr marL="285750" indent="-285750">
              <a:lnSpc>
                <a:spcPct val="100000"/>
              </a:lnSpc>
              <a:spcBef>
                <a:spcPts val="0"/>
              </a:spcBef>
              <a:buFont typeface="Arial" panose="020B0604020202020204" pitchFamily="34" charset="0"/>
              <a:buChar char="•"/>
            </a:pPr>
            <a:endParaRPr lang="en-US" sz="1600" dirty="0" smtClean="0">
              <a:solidFill>
                <a:srgbClr val="606060"/>
              </a:solidFill>
              <a:latin typeface="+mn-lt"/>
            </a:endParaRPr>
          </a:p>
          <a:p>
            <a:pPr marL="285750" indent="-285750">
              <a:lnSpc>
                <a:spcPct val="100000"/>
              </a:lnSpc>
              <a:spcBef>
                <a:spcPts val="0"/>
              </a:spcBef>
              <a:buFont typeface="Arial" panose="020B0604020202020204" pitchFamily="34" charset="0"/>
              <a:buChar char="•"/>
            </a:pPr>
            <a:r>
              <a:rPr lang="en-US" sz="1600" dirty="0" smtClean="0">
                <a:solidFill>
                  <a:srgbClr val="606060"/>
                </a:solidFill>
                <a:latin typeface="+mn-lt"/>
              </a:rPr>
              <a:t>Program/course/unit duplication can be challenging—managing situations where there is comparable expertise in different units</a:t>
            </a:r>
          </a:p>
          <a:p>
            <a:pPr marL="285750" indent="-285750">
              <a:lnSpc>
                <a:spcPct val="100000"/>
              </a:lnSpc>
              <a:spcBef>
                <a:spcPts val="0"/>
              </a:spcBef>
              <a:buFont typeface="Arial" panose="020B0604020202020204" pitchFamily="34" charset="0"/>
              <a:buChar char="•"/>
            </a:pPr>
            <a:endParaRPr lang="en-US" sz="1600" dirty="0" smtClean="0">
              <a:solidFill>
                <a:srgbClr val="606060"/>
              </a:solidFill>
              <a:latin typeface="+mn-lt"/>
            </a:endParaRPr>
          </a:p>
          <a:p>
            <a:pPr marL="285750" indent="-285750">
              <a:lnSpc>
                <a:spcPct val="100000"/>
              </a:lnSpc>
              <a:spcBef>
                <a:spcPts val="0"/>
              </a:spcBef>
              <a:buFont typeface="Arial" panose="020B0604020202020204" pitchFamily="34" charset="0"/>
              <a:buChar char="•"/>
            </a:pPr>
            <a:r>
              <a:rPr lang="en-US" sz="1600" dirty="0" smtClean="0">
                <a:solidFill>
                  <a:srgbClr val="606060"/>
                </a:solidFill>
                <a:latin typeface="+mn-lt"/>
              </a:rPr>
              <a:t>The facilitating team can not take sides</a:t>
            </a:r>
          </a:p>
          <a:p>
            <a:pPr marL="285750" indent="-285750">
              <a:lnSpc>
                <a:spcPct val="100000"/>
              </a:lnSpc>
              <a:spcBef>
                <a:spcPts val="0"/>
              </a:spcBef>
              <a:buFont typeface="Arial" panose="020B0604020202020204" pitchFamily="34" charset="0"/>
              <a:buChar char="•"/>
            </a:pPr>
            <a:endParaRPr lang="en-US" sz="1600" dirty="0">
              <a:solidFill>
                <a:srgbClr val="606060"/>
              </a:solidFill>
              <a:latin typeface="+mn-lt"/>
            </a:endParaRPr>
          </a:p>
          <a:p>
            <a:pPr marL="285750" indent="-285750">
              <a:lnSpc>
                <a:spcPct val="100000"/>
              </a:lnSpc>
              <a:spcBef>
                <a:spcPts val="0"/>
              </a:spcBef>
              <a:buFont typeface="Arial" panose="020B0604020202020204" pitchFamily="34" charset="0"/>
              <a:buChar char="•"/>
            </a:pPr>
            <a:r>
              <a:rPr lang="en-US" sz="1600" dirty="0">
                <a:solidFill>
                  <a:srgbClr val="606060"/>
                </a:solidFill>
              </a:rPr>
              <a:t>Need equitable unit representation in project </a:t>
            </a:r>
            <a:r>
              <a:rPr lang="en-US" sz="1600" dirty="0" smtClean="0">
                <a:solidFill>
                  <a:srgbClr val="606060"/>
                </a:solidFill>
              </a:rPr>
              <a:t>teams</a:t>
            </a:r>
          </a:p>
          <a:p>
            <a:pPr marL="285750" indent="-285750">
              <a:lnSpc>
                <a:spcPct val="100000"/>
              </a:lnSpc>
              <a:spcBef>
                <a:spcPts val="0"/>
              </a:spcBef>
              <a:buFont typeface="Arial" panose="020B0604020202020204" pitchFamily="34" charset="0"/>
              <a:buChar char="•"/>
            </a:pPr>
            <a:endParaRPr lang="en-US" sz="1600" dirty="0">
              <a:solidFill>
                <a:srgbClr val="606060"/>
              </a:solidFill>
            </a:endParaRPr>
          </a:p>
          <a:p>
            <a:pPr marL="285750" indent="-285750">
              <a:lnSpc>
                <a:spcPct val="100000"/>
              </a:lnSpc>
              <a:spcBef>
                <a:spcPts val="0"/>
              </a:spcBef>
              <a:buFont typeface="Arial" panose="020B0604020202020204" pitchFamily="34" charset="0"/>
              <a:buChar char="•"/>
            </a:pPr>
            <a:r>
              <a:rPr lang="en-US" sz="1600" dirty="0">
                <a:solidFill>
                  <a:srgbClr val="606060"/>
                </a:solidFill>
              </a:rPr>
              <a:t>The “AND” proposition of faculty representation—balancing unit interests </a:t>
            </a:r>
            <a:r>
              <a:rPr lang="en-US" sz="1600" b="1" u="sng" dirty="0">
                <a:solidFill>
                  <a:srgbClr val="0070C0"/>
                </a:solidFill>
              </a:rPr>
              <a:t>AND</a:t>
            </a:r>
            <a:r>
              <a:rPr lang="en-US" sz="1600" dirty="0">
                <a:solidFill>
                  <a:schemeClr val="bg1">
                    <a:lumMod val="50000"/>
                  </a:schemeClr>
                </a:solidFill>
              </a:rPr>
              <a:t> </a:t>
            </a:r>
            <a:r>
              <a:rPr lang="en-US" sz="1600" dirty="0">
                <a:solidFill>
                  <a:srgbClr val="606060"/>
                </a:solidFill>
              </a:rPr>
              <a:t>the aims of the larger collaboration</a:t>
            </a:r>
          </a:p>
          <a:p>
            <a:pPr marL="285750" indent="-285750">
              <a:lnSpc>
                <a:spcPct val="100000"/>
              </a:lnSpc>
              <a:spcBef>
                <a:spcPts val="0"/>
              </a:spcBef>
              <a:buFont typeface="Arial" panose="020B0604020202020204" pitchFamily="34" charset="0"/>
              <a:buChar char="•"/>
            </a:pPr>
            <a:endParaRPr lang="en-US" sz="1600" dirty="0">
              <a:solidFill>
                <a:srgbClr val="606060"/>
              </a:solidFill>
              <a:latin typeface="+mn-lt"/>
            </a:endParaRPr>
          </a:p>
          <a:p>
            <a:pPr marL="285750" indent="-285750">
              <a:lnSpc>
                <a:spcPct val="100000"/>
              </a:lnSpc>
              <a:spcBef>
                <a:spcPts val="0"/>
              </a:spcBef>
              <a:buFont typeface="Arial" panose="020B0604020202020204" pitchFamily="34" charset="0"/>
              <a:buChar char="•"/>
            </a:pPr>
            <a:r>
              <a:rPr lang="en-US" sz="1600" dirty="0" smtClean="0">
                <a:solidFill>
                  <a:srgbClr val="606060"/>
                </a:solidFill>
                <a:latin typeface="+mn-lt"/>
              </a:rPr>
              <a:t>Many programs seek a diversity of stackable credentials that may or may not lead to a traditional degree depending on the individual learner’s need</a:t>
            </a:r>
          </a:p>
          <a:p>
            <a:pPr>
              <a:lnSpc>
                <a:spcPct val="100000"/>
              </a:lnSpc>
              <a:spcBef>
                <a:spcPts val="0"/>
              </a:spcBef>
            </a:pPr>
            <a:endParaRPr lang="en-US" sz="1600" dirty="0" smtClean="0">
              <a:solidFill>
                <a:srgbClr val="606060"/>
              </a:solidFill>
              <a:latin typeface="+mn-lt"/>
            </a:endParaRPr>
          </a:p>
          <a:p>
            <a:pPr marL="285750" indent="-285750">
              <a:lnSpc>
                <a:spcPct val="100000"/>
              </a:lnSpc>
              <a:spcBef>
                <a:spcPts val="0"/>
              </a:spcBef>
              <a:buFont typeface="Arial" panose="020B0604020202020204" pitchFamily="34" charset="0"/>
              <a:buChar char="•"/>
            </a:pPr>
            <a:r>
              <a:rPr lang="en-US" sz="1600" dirty="0" smtClean="0">
                <a:solidFill>
                  <a:srgbClr val="606060"/>
                </a:solidFill>
                <a:latin typeface="+mn-lt"/>
              </a:rPr>
              <a:t>An organizational model is emerging for multi-school educational programs</a:t>
            </a:r>
            <a:endParaRPr lang="en-US" sz="1400" dirty="0" smtClean="0">
              <a:solidFill>
                <a:srgbClr val="606060"/>
              </a:solidFill>
              <a:latin typeface="+mn-lt"/>
            </a:endParaRPr>
          </a:p>
          <a:p>
            <a:pPr>
              <a:lnSpc>
                <a:spcPct val="100000"/>
              </a:lnSpc>
              <a:spcBef>
                <a:spcPts val="0"/>
              </a:spcBef>
            </a:pPr>
            <a:endParaRPr lang="en-US" sz="1400" dirty="0" smtClean="0">
              <a:solidFill>
                <a:srgbClr val="606060"/>
              </a:solidFill>
              <a:latin typeface="+mn-lt"/>
            </a:endParaRPr>
          </a:p>
        </p:txBody>
      </p:sp>
      <p:sp>
        <p:nvSpPr>
          <p:cNvPr id="4" name="Title 3"/>
          <p:cNvSpPr>
            <a:spLocks noGrp="1"/>
          </p:cNvSpPr>
          <p:nvPr>
            <p:ph type="title"/>
          </p:nvPr>
        </p:nvSpPr>
        <p:spPr>
          <a:xfrm>
            <a:off x="618067" y="923482"/>
            <a:ext cx="10947400" cy="729723"/>
          </a:xfrm>
        </p:spPr>
        <p:txBody>
          <a:bodyPr anchor="t">
            <a:noAutofit/>
          </a:bodyPr>
          <a:lstStyle/>
          <a:p>
            <a:pPr algn="ctr"/>
            <a:r>
              <a:rPr lang="en-US" sz="2800" dirty="0" smtClean="0"/>
              <a:t>EDUCATIONAL COLLABORATIONS COMMITTEE</a:t>
            </a:r>
            <a:br>
              <a:rPr lang="en-US" sz="2800" dirty="0" smtClean="0"/>
            </a:br>
            <a:r>
              <a:rPr lang="en-US" sz="2400" dirty="0" smtClean="0">
                <a:solidFill>
                  <a:schemeClr val="tx1">
                    <a:lumMod val="50000"/>
                  </a:schemeClr>
                </a:solidFill>
              </a:rPr>
              <a:t>Lessons</a:t>
            </a:r>
            <a:endParaRPr lang="en-US" sz="3200" dirty="0">
              <a:solidFill>
                <a:schemeClr val="tx1">
                  <a:lumMod val="75000"/>
                </a:schemeClr>
              </a:solidFill>
            </a:endParaRPr>
          </a:p>
        </p:txBody>
      </p:sp>
    </p:spTree>
    <p:extLst>
      <p:ext uri="{BB962C8B-B14F-4D97-AF65-F5344CB8AC3E}">
        <p14:creationId xmlns:p14="http://schemas.microsoft.com/office/powerpoint/2010/main" val="113725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021588" y="3331360"/>
            <a:ext cx="4148824" cy="1734653"/>
          </a:xfrm>
          <a:prstGeom prst="ellipse">
            <a:avLst/>
          </a:prstGeom>
          <a:solidFill>
            <a:srgbClr val="00B0F0">
              <a:alpha val="60000"/>
            </a:srgb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n w="12700">
                  <a:noFill/>
                  <a:prstDash val="solid"/>
                </a:ln>
                <a:solidFill>
                  <a:srgbClr val="0070C0"/>
                </a:solidFill>
              </a:rPr>
              <a:t>INNOVATION SUPPORT TEAM </a:t>
            </a:r>
            <a:r>
              <a:rPr lang="en-US" sz="1600" b="1" dirty="0">
                <a:ln w="12700">
                  <a:noFill/>
                  <a:prstDash val="solid"/>
                </a:ln>
                <a:solidFill>
                  <a:srgbClr val="0070C0"/>
                </a:solidFill>
              </a:rPr>
              <a:t>(C.Kroll) </a:t>
            </a:r>
          </a:p>
          <a:p>
            <a:pPr algn="ctr"/>
            <a:r>
              <a:rPr lang="en-US" sz="1200" i="1" dirty="0">
                <a:ln w="12700">
                  <a:noFill/>
                  <a:prstDash val="solid"/>
                </a:ln>
                <a:solidFill>
                  <a:srgbClr val="002060"/>
                </a:solidFill>
              </a:rPr>
              <a:t>MOOCS for credit and non-credit </a:t>
            </a:r>
            <a:r>
              <a:rPr lang="en-US" sz="933" i="1" dirty="0">
                <a:ln w="12700">
                  <a:noFill/>
                  <a:prstDash val="solid"/>
                </a:ln>
                <a:solidFill>
                  <a:srgbClr val="002060"/>
                </a:solidFill>
              </a:rPr>
              <a:t>(stackable modules toward credentials)</a:t>
            </a:r>
          </a:p>
        </p:txBody>
      </p:sp>
      <p:sp>
        <p:nvSpPr>
          <p:cNvPr id="5" name="Oval 4"/>
          <p:cNvSpPr/>
          <p:nvPr/>
        </p:nvSpPr>
        <p:spPr>
          <a:xfrm>
            <a:off x="5059682" y="1749285"/>
            <a:ext cx="2072639" cy="975360"/>
          </a:xfrm>
          <a:prstGeom prst="ellipse">
            <a:avLst/>
          </a:prstGeom>
          <a:solidFill>
            <a:srgbClr val="92D050">
              <a:alpha val="60000"/>
            </a:srgbClr>
          </a:solidFill>
          <a:ln>
            <a:solidFill>
              <a:srgbClr val="92D050"/>
            </a:solidFill>
          </a:ln>
        </p:spPr>
        <p:style>
          <a:lnRef idx="2">
            <a:schemeClr val="accent6">
              <a:shade val="50000"/>
            </a:schemeClr>
          </a:lnRef>
          <a:fillRef idx="1003">
            <a:schemeClr val="dk1"/>
          </a:fillRef>
          <a:effectRef idx="0">
            <a:schemeClr val="accent6"/>
          </a:effectRef>
          <a:fontRef idx="minor">
            <a:schemeClr val="lt1"/>
          </a:fontRef>
        </p:style>
        <p:txBody>
          <a:bodyPr rtlCol="0" anchor="ctr"/>
          <a:lstStyle/>
          <a:p>
            <a:pPr algn="ctr"/>
            <a:r>
              <a:rPr lang="en-US" sz="2400" b="1" dirty="0">
                <a:solidFill>
                  <a:srgbClr val="0070C0"/>
                </a:solidFill>
              </a:rPr>
              <a:t>ICDS</a:t>
            </a:r>
          </a:p>
          <a:p>
            <a:pPr algn="ctr"/>
            <a:r>
              <a:rPr lang="en-US" sz="933" i="1" dirty="0">
                <a:solidFill>
                  <a:srgbClr val="002060"/>
                </a:solidFill>
              </a:rPr>
              <a:t>Institute for Computational and Data Science</a:t>
            </a:r>
          </a:p>
        </p:txBody>
      </p:sp>
      <p:sp>
        <p:nvSpPr>
          <p:cNvPr id="6" name="Oval 5"/>
          <p:cNvSpPr/>
          <p:nvPr/>
        </p:nvSpPr>
        <p:spPr>
          <a:xfrm>
            <a:off x="1142109" y="3703911"/>
            <a:ext cx="2072639" cy="975360"/>
          </a:xfrm>
          <a:prstGeom prst="ellipse">
            <a:avLst/>
          </a:prstGeom>
          <a:solidFill>
            <a:srgbClr val="92D050">
              <a:alpha val="60000"/>
            </a:srgbClr>
          </a:solidFill>
          <a:ln>
            <a:solidFill>
              <a:srgbClr val="92D050"/>
            </a:solidFill>
          </a:ln>
        </p:spPr>
        <p:style>
          <a:lnRef idx="2">
            <a:schemeClr val="accent6">
              <a:shade val="50000"/>
            </a:schemeClr>
          </a:lnRef>
          <a:fillRef idx="1003">
            <a:schemeClr val="dk1"/>
          </a:fillRef>
          <a:effectRef idx="0">
            <a:schemeClr val="accent6"/>
          </a:effectRef>
          <a:fontRef idx="minor">
            <a:schemeClr val="lt1"/>
          </a:fontRef>
        </p:style>
        <p:txBody>
          <a:bodyPr rtlCol="0" anchor="ctr"/>
          <a:lstStyle/>
          <a:p>
            <a:pPr algn="ctr"/>
            <a:r>
              <a:rPr lang="en-US" sz="2400" b="1" dirty="0">
                <a:solidFill>
                  <a:srgbClr val="0070C0"/>
                </a:solidFill>
              </a:rPr>
              <a:t>CDI</a:t>
            </a:r>
          </a:p>
          <a:p>
            <a:pPr algn="ctr"/>
            <a:r>
              <a:rPr lang="en-US" sz="933" i="1" dirty="0">
                <a:solidFill>
                  <a:srgbClr val="002060"/>
                </a:solidFill>
              </a:rPr>
              <a:t>Center for Diversity Innovation</a:t>
            </a:r>
          </a:p>
        </p:txBody>
      </p:sp>
      <p:sp>
        <p:nvSpPr>
          <p:cNvPr id="7" name="Oval 6"/>
          <p:cNvSpPr/>
          <p:nvPr/>
        </p:nvSpPr>
        <p:spPr>
          <a:xfrm>
            <a:off x="5059681" y="5700885"/>
            <a:ext cx="2072641" cy="975360"/>
          </a:xfrm>
          <a:prstGeom prst="ellipse">
            <a:avLst/>
          </a:prstGeom>
          <a:solidFill>
            <a:srgbClr val="92D050">
              <a:alpha val="60000"/>
            </a:srgbClr>
          </a:solidFill>
          <a:ln>
            <a:solidFill>
              <a:srgbClr val="92D050"/>
            </a:solidFill>
          </a:ln>
        </p:spPr>
        <p:style>
          <a:lnRef idx="2">
            <a:schemeClr val="accent6">
              <a:shade val="50000"/>
            </a:schemeClr>
          </a:lnRef>
          <a:fillRef idx="1003">
            <a:schemeClr val="dk1"/>
          </a:fillRef>
          <a:effectRef idx="0">
            <a:schemeClr val="accent6"/>
          </a:effectRef>
          <a:fontRef idx="minor">
            <a:schemeClr val="lt1"/>
          </a:fontRef>
        </p:style>
        <p:txBody>
          <a:bodyPr rtlCol="0" anchor="ctr"/>
          <a:lstStyle/>
          <a:p>
            <a:pPr algn="ctr"/>
            <a:r>
              <a:rPr lang="en-US" sz="2400" b="1" dirty="0">
                <a:solidFill>
                  <a:srgbClr val="0070C0"/>
                </a:solidFill>
              </a:rPr>
              <a:t>BS-ITM</a:t>
            </a:r>
          </a:p>
          <a:p>
            <a:pPr algn="ctr"/>
            <a:r>
              <a:rPr lang="en-US" sz="933" i="1" dirty="0">
                <a:solidFill>
                  <a:srgbClr val="002060"/>
                </a:solidFill>
              </a:rPr>
              <a:t>Information Technology in Management</a:t>
            </a:r>
          </a:p>
        </p:txBody>
      </p:sp>
      <p:sp>
        <p:nvSpPr>
          <p:cNvPr id="8" name="Oval 7"/>
          <p:cNvSpPr/>
          <p:nvPr/>
        </p:nvSpPr>
        <p:spPr>
          <a:xfrm>
            <a:off x="8999089" y="3733764"/>
            <a:ext cx="2066433" cy="975360"/>
          </a:xfrm>
          <a:prstGeom prst="ellipse">
            <a:avLst/>
          </a:prstGeom>
          <a:solidFill>
            <a:srgbClr val="92D050">
              <a:alpha val="60000"/>
            </a:srgbClr>
          </a:solidFill>
          <a:ln>
            <a:solidFill>
              <a:srgbClr val="92D050"/>
            </a:solidFill>
          </a:ln>
        </p:spPr>
        <p:style>
          <a:lnRef idx="2">
            <a:schemeClr val="accent6">
              <a:shade val="50000"/>
            </a:schemeClr>
          </a:lnRef>
          <a:fillRef idx="1003">
            <a:schemeClr val="dk1"/>
          </a:fillRef>
          <a:effectRef idx="0">
            <a:schemeClr val="accent6"/>
          </a:effectRef>
          <a:fontRef idx="minor">
            <a:schemeClr val="lt1"/>
          </a:fontRef>
        </p:style>
        <p:txBody>
          <a:bodyPr rtlCol="0" anchor="ctr"/>
          <a:lstStyle/>
          <a:p>
            <a:pPr algn="ctr"/>
            <a:r>
              <a:rPr lang="en-US" sz="2400" b="1" dirty="0">
                <a:solidFill>
                  <a:srgbClr val="0070C0"/>
                </a:solidFill>
              </a:rPr>
              <a:t>IGL</a:t>
            </a:r>
          </a:p>
          <a:p>
            <a:pPr algn="ctr"/>
            <a:r>
              <a:rPr lang="en-US" sz="1067" i="1" dirty="0">
                <a:solidFill>
                  <a:srgbClr val="002060"/>
                </a:solidFill>
              </a:rPr>
              <a:t>Institute for Genomic Literacy</a:t>
            </a:r>
          </a:p>
          <a:p>
            <a:pPr algn="ctr"/>
            <a:r>
              <a:rPr lang="en-US" sz="933" i="1" dirty="0">
                <a:solidFill>
                  <a:srgbClr val="002060"/>
                </a:solidFill>
              </a:rPr>
              <a:t>(</a:t>
            </a:r>
            <a:r>
              <a:rPr lang="en-US" sz="800" i="1" dirty="0">
                <a:solidFill>
                  <a:srgbClr val="002060"/>
                </a:solidFill>
              </a:rPr>
              <a:t>Genetic Counseling) </a:t>
            </a:r>
          </a:p>
        </p:txBody>
      </p:sp>
      <p:cxnSp>
        <p:nvCxnSpPr>
          <p:cNvPr id="11" name="Straight Arrow Connector 10"/>
          <p:cNvCxnSpPr/>
          <p:nvPr/>
        </p:nvCxnSpPr>
        <p:spPr>
          <a:xfrm>
            <a:off x="3243173" y="4206743"/>
            <a:ext cx="735508" cy="0"/>
          </a:xfrm>
          <a:prstGeom prst="straightConnector1">
            <a:avLst/>
          </a:prstGeom>
          <a:ln>
            <a:headEnd type="arrow"/>
            <a:tailEnd type="arrow"/>
          </a:ln>
          <a:effectLst/>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a:off x="8223869" y="4216513"/>
            <a:ext cx="735508" cy="0"/>
          </a:xfrm>
          <a:prstGeom prst="straightConnector1">
            <a:avLst/>
          </a:prstGeom>
          <a:ln>
            <a:solidFill>
              <a:schemeClr val="accent1"/>
            </a:solidFill>
            <a:headEnd type="arrow"/>
            <a:tailEnd type="arrow"/>
          </a:ln>
          <a:effectLst/>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6096000" y="2740374"/>
            <a:ext cx="0" cy="573317"/>
          </a:xfrm>
          <a:prstGeom prst="straightConnector1">
            <a:avLst/>
          </a:prstGeom>
          <a:ln>
            <a:headEnd type="arrow"/>
            <a:tailEnd type="arrow"/>
          </a:ln>
          <a:effectLst/>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a:off x="6096000" y="5083539"/>
            <a:ext cx="0" cy="573317"/>
          </a:xfrm>
          <a:prstGeom prst="straightConnector1">
            <a:avLst/>
          </a:prstGeom>
          <a:ln>
            <a:headEnd type="arrow"/>
            <a:tailEnd type="arrow"/>
          </a:ln>
          <a:effectLst/>
        </p:spPr>
        <p:style>
          <a:lnRef idx="3">
            <a:schemeClr val="accent1"/>
          </a:lnRef>
          <a:fillRef idx="0">
            <a:schemeClr val="accent1"/>
          </a:fillRef>
          <a:effectRef idx="2">
            <a:schemeClr val="accent1"/>
          </a:effectRef>
          <a:fontRef idx="minor">
            <a:schemeClr val="tx1"/>
          </a:fontRef>
        </p:style>
      </p:cxnSp>
      <p:sp>
        <p:nvSpPr>
          <p:cNvPr id="19" name="Title 18"/>
          <p:cNvSpPr>
            <a:spLocks noGrp="1"/>
          </p:cNvSpPr>
          <p:nvPr>
            <p:ph type="title"/>
          </p:nvPr>
        </p:nvSpPr>
        <p:spPr>
          <a:xfrm>
            <a:off x="302639" y="893329"/>
            <a:ext cx="11586723" cy="870624"/>
          </a:xfrm>
        </p:spPr>
        <p:txBody>
          <a:bodyPr anchor="t">
            <a:normAutofit/>
          </a:bodyPr>
          <a:lstStyle/>
          <a:p>
            <a:pPr algn="ctr"/>
            <a:r>
              <a:rPr lang="en-US" sz="3200" dirty="0" smtClean="0">
                <a:solidFill>
                  <a:srgbClr val="005BBB"/>
                </a:solidFill>
                <a:latin typeface="Georgia" panose="02040502050405020303" pitchFamily="18" charset="0"/>
                <a:ea typeface="+mn-ea"/>
                <a:cs typeface="+mn-cs"/>
              </a:rPr>
              <a:t>PIF—$1.9M</a:t>
            </a:r>
            <a:r>
              <a:rPr lang="en-US" sz="3200" dirty="0">
                <a:solidFill>
                  <a:srgbClr val="005BBB"/>
                </a:solidFill>
                <a:latin typeface="Georgia" panose="02040502050405020303" pitchFamily="18" charset="0"/>
                <a:ea typeface="+mn-ea"/>
                <a:cs typeface="+mn-cs"/>
              </a:rPr>
              <a:t/>
            </a:r>
            <a:br>
              <a:rPr lang="en-US" sz="3200" dirty="0">
                <a:solidFill>
                  <a:srgbClr val="005BBB"/>
                </a:solidFill>
                <a:latin typeface="Georgia" panose="02040502050405020303" pitchFamily="18" charset="0"/>
                <a:ea typeface="+mn-ea"/>
                <a:cs typeface="+mn-cs"/>
              </a:rPr>
            </a:br>
            <a:r>
              <a:rPr lang="en-US" sz="2400" dirty="0">
                <a:solidFill>
                  <a:schemeClr val="tx1">
                    <a:lumMod val="50000"/>
                  </a:schemeClr>
                </a:solidFill>
                <a:latin typeface="Georgia" panose="02040502050405020303" pitchFamily="18" charset="0"/>
                <a:ea typeface="+mn-ea"/>
                <a:cs typeface="+mn-cs"/>
              </a:rPr>
              <a:t>Catalyst for Educational Collaboration and Innovation Support</a:t>
            </a:r>
          </a:p>
        </p:txBody>
      </p:sp>
      <p:cxnSp>
        <p:nvCxnSpPr>
          <p:cNvPr id="3" name="Straight Connector 2"/>
          <p:cNvCxnSpPr/>
          <p:nvPr/>
        </p:nvCxnSpPr>
        <p:spPr>
          <a:xfrm>
            <a:off x="7203546" y="2187643"/>
            <a:ext cx="47482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12546" y="1982457"/>
            <a:ext cx="1072204" cy="379463"/>
          </a:xfrm>
          <a:prstGeom prst="rect">
            <a:avLst/>
          </a:prstGeom>
          <a:noFill/>
        </p:spPr>
        <p:txBody>
          <a:bodyPr wrap="square" rtlCol="0">
            <a:spAutoFit/>
          </a:bodyPr>
          <a:lstStyle/>
          <a:p>
            <a:pPr algn="ctr"/>
            <a:r>
              <a:rPr lang="en-US" sz="933" b="1" i="1" dirty="0"/>
              <a:t>Project # 281</a:t>
            </a:r>
          </a:p>
          <a:p>
            <a:pPr algn="ctr"/>
            <a:r>
              <a:rPr lang="en-US" sz="933" dirty="0"/>
              <a:t>$660,000</a:t>
            </a:r>
          </a:p>
        </p:txBody>
      </p:sp>
      <p:sp>
        <p:nvSpPr>
          <p:cNvPr id="17" name="TextBox 16"/>
          <p:cNvSpPr txBox="1"/>
          <p:nvPr/>
        </p:nvSpPr>
        <p:spPr>
          <a:xfrm>
            <a:off x="11065522" y="3781221"/>
            <a:ext cx="1072204" cy="379463"/>
          </a:xfrm>
          <a:prstGeom prst="rect">
            <a:avLst/>
          </a:prstGeom>
          <a:noFill/>
        </p:spPr>
        <p:txBody>
          <a:bodyPr wrap="square" rtlCol="0">
            <a:spAutoFit/>
          </a:bodyPr>
          <a:lstStyle/>
          <a:p>
            <a:pPr algn="ctr"/>
            <a:r>
              <a:rPr lang="en-US" sz="933" b="1" i="1" dirty="0"/>
              <a:t>Project # 276</a:t>
            </a:r>
          </a:p>
          <a:p>
            <a:pPr algn="ctr"/>
            <a:r>
              <a:rPr lang="en-US" sz="933" dirty="0"/>
              <a:t>$25,000</a:t>
            </a:r>
          </a:p>
        </p:txBody>
      </p:sp>
      <p:cxnSp>
        <p:nvCxnSpPr>
          <p:cNvPr id="18" name="Straight Connector 17"/>
          <p:cNvCxnSpPr/>
          <p:nvPr/>
        </p:nvCxnSpPr>
        <p:spPr>
          <a:xfrm>
            <a:off x="10938946" y="3938948"/>
            <a:ext cx="253151"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63597" y="3232829"/>
            <a:ext cx="1072204" cy="666593"/>
          </a:xfrm>
          <a:prstGeom prst="rect">
            <a:avLst/>
          </a:prstGeom>
          <a:noFill/>
        </p:spPr>
        <p:txBody>
          <a:bodyPr wrap="square" rtlCol="0">
            <a:spAutoFit/>
          </a:bodyPr>
          <a:lstStyle/>
          <a:p>
            <a:pPr algn="ctr"/>
            <a:r>
              <a:rPr lang="en-US" sz="933" b="1" i="1" dirty="0"/>
              <a:t>Project # 282</a:t>
            </a:r>
          </a:p>
          <a:p>
            <a:pPr algn="ctr"/>
            <a:r>
              <a:rPr lang="en-US" sz="933" dirty="0"/>
              <a:t>$25,000</a:t>
            </a:r>
          </a:p>
          <a:p>
            <a:pPr algn="ctr"/>
            <a:r>
              <a:rPr lang="en-US" sz="933" b="1" i="1" dirty="0"/>
              <a:t>Project # 285</a:t>
            </a:r>
          </a:p>
          <a:p>
            <a:pPr algn="ctr"/>
            <a:r>
              <a:rPr lang="en-US" sz="933" dirty="0"/>
              <a:t>$413,000</a:t>
            </a:r>
          </a:p>
        </p:txBody>
      </p:sp>
      <p:cxnSp>
        <p:nvCxnSpPr>
          <p:cNvPr id="24" name="Straight Connector 23"/>
          <p:cNvCxnSpPr/>
          <p:nvPr/>
        </p:nvCxnSpPr>
        <p:spPr>
          <a:xfrm>
            <a:off x="7562832" y="3498397"/>
            <a:ext cx="485817"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98725" y="5889665"/>
            <a:ext cx="1072204" cy="379463"/>
          </a:xfrm>
          <a:prstGeom prst="rect">
            <a:avLst/>
          </a:prstGeom>
          <a:noFill/>
        </p:spPr>
        <p:txBody>
          <a:bodyPr wrap="square" rtlCol="0">
            <a:spAutoFit/>
          </a:bodyPr>
          <a:lstStyle/>
          <a:p>
            <a:pPr algn="ctr"/>
            <a:r>
              <a:rPr lang="en-US" sz="933" b="1" i="1" dirty="0"/>
              <a:t>Project # 275</a:t>
            </a:r>
          </a:p>
          <a:p>
            <a:pPr algn="ctr"/>
            <a:r>
              <a:rPr lang="en-US" sz="933" dirty="0"/>
              <a:t>$311,000</a:t>
            </a:r>
          </a:p>
        </p:txBody>
      </p:sp>
      <p:cxnSp>
        <p:nvCxnSpPr>
          <p:cNvPr id="28" name="Straight Connector 27"/>
          <p:cNvCxnSpPr/>
          <p:nvPr/>
        </p:nvCxnSpPr>
        <p:spPr>
          <a:xfrm>
            <a:off x="4550835" y="6185509"/>
            <a:ext cx="440188" cy="611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2694" y="3528579"/>
            <a:ext cx="1072204" cy="379463"/>
          </a:xfrm>
          <a:prstGeom prst="rect">
            <a:avLst/>
          </a:prstGeom>
          <a:noFill/>
        </p:spPr>
        <p:txBody>
          <a:bodyPr wrap="square" rtlCol="0">
            <a:spAutoFit/>
          </a:bodyPr>
          <a:lstStyle/>
          <a:p>
            <a:pPr algn="ctr"/>
            <a:r>
              <a:rPr lang="en-US" sz="933" b="1" i="1" dirty="0"/>
              <a:t>Project # 280</a:t>
            </a:r>
          </a:p>
          <a:p>
            <a:pPr algn="ctr"/>
            <a:r>
              <a:rPr lang="en-US" sz="933" dirty="0"/>
              <a:t>$420,000</a:t>
            </a:r>
          </a:p>
        </p:txBody>
      </p:sp>
      <p:cxnSp>
        <p:nvCxnSpPr>
          <p:cNvPr id="32" name="Straight Connector 31"/>
          <p:cNvCxnSpPr/>
          <p:nvPr/>
        </p:nvCxnSpPr>
        <p:spPr>
          <a:xfrm>
            <a:off x="947554" y="3781221"/>
            <a:ext cx="5274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551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0168"/>
            <a:ext cx="10515600" cy="1244348"/>
          </a:xfrm>
        </p:spPr>
        <p:txBody>
          <a:bodyPr/>
          <a:lstStyle/>
          <a:p>
            <a:pPr algn="ctr">
              <a:lnSpc>
                <a:spcPct val="80000"/>
              </a:lnSpc>
            </a:pPr>
            <a:r>
              <a:rPr lang="en-US" sz="2800" cap="all" dirty="0" smtClean="0"/>
              <a:t>The Institute for Computational and Data Science</a:t>
            </a:r>
            <a:r>
              <a:rPr lang="en-US" sz="2800" dirty="0" smtClean="0"/>
              <a:t/>
            </a:r>
            <a:br>
              <a:rPr lang="en-US" sz="2800" dirty="0" smtClean="0"/>
            </a:br>
            <a:r>
              <a:rPr lang="en-US" sz="2400" dirty="0" smtClean="0">
                <a:solidFill>
                  <a:schemeClr val="tx1">
                    <a:lumMod val="50000"/>
                  </a:schemeClr>
                </a:solidFill>
              </a:rPr>
              <a:t>Vision</a:t>
            </a:r>
            <a:endParaRPr lang="en-US" sz="2400" dirty="0">
              <a:solidFill>
                <a:schemeClr val="tx1">
                  <a:lumMod val="50000"/>
                </a:schemeClr>
              </a:solidFill>
            </a:endParaRPr>
          </a:p>
        </p:txBody>
      </p:sp>
      <p:sp>
        <p:nvSpPr>
          <p:cNvPr id="8" name="Content Placeholder 4"/>
          <p:cNvSpPr>
            <a:spLocks noGrp="1"/>
          </p:cNvSpPr>
          <p:nvPr>
            <p:ph idx="1"/>
          </p:nvPr>
        </p:nvSpPr>
        <p:spPr>
          <a:xfrm>
            <a:off x="1501090" y="1575707"/>
            <a:ext cx="7551684" cy="1893110"/>
          </a:xfrm>
          <a:solidFill>
            <a:schemeClr val="accent2">
              <a:lumMod val="20000"/>
              <a:lumOff val="80000"/>
            </a:schemeClr>
          </a:solidFill>
          <a:scene3d>
            <a:camera prst="orthographicFront"/>
            <a:lightRig rig="threePt" dir="t"/>
          </a:scene3d>
          <a:sp3d>
            <a:bevelT/>
          </a:sp3d>
        </p:spPr>
        <p:txBody>
          <a:bodyPr>
            <a:noAutofit/>
          </a:bodyPr>
          <a:lstStyle/>
          <a:p>
            <a:pPr marL="0" indent="0">
              <a:buClr>
                <a:srgbClr val="0070C0"/>
              </a:buClr>
              <a:buNone/>
            </a:pPr>
            <a:r>
              <a:rPr lang="en-US" sz="1100" dirty="0" smtClean="0">
                <a:solidFill>
                  <a:schemeClr val="tx1">
                    <a:lumMod val="50000"/>
                  </a:schemeClr>
                </a:solidFill>
              </a:rPr>
              <a:t>Establish an </a:t>
            </a:r>
            <a:r>
              <a:rPr lang="en-US" sz="1100" b="1" dirty="0" smtClean="0">
                <a:solidFill>
                  <a:srgbClr val="0070C0"/>
                </a:solidFill>
              </a:rPr>
              <a:t>Institute</a:t>
            </a:r>
            <a:r>
              <a:rPr lang="en-US" sz="1100" baseline="30000" dirty="0" smtClean="0"/>
              <a:t>*</a:t>
            </a:r>
            <a:r>
              <a:rPr lang="en-US" sz="1100" dirty="0" smtClean="0"/>
              <a:t> </a:t>
            </a:r>
            <a:r>
              <a:rPr lang="en-US" sz="1100" dirty="0" smtClean="0">
                <a:solidFill>
                  <a:schemeClr val="tx1">
                    <a:lumMod val="50000"/>
                  </a:schemeClr>
                </a:solidFill>
              </a:rPr>
              <a:t>of</a:t>
            </a:r>
            <a:r>
              <a:rPr lang="en-US" sz="1100" dirty="0" smtClean="0"/>
              <a:t> </a:t>
            </a:r>
            <a:r>
              <a:rPr lang="en-US" sz="1100" b="1" dirty="0" smtClean="0">
                <a:solidFill>
                  <a:srgbClr val="0070C0"/>
                </a:solidFill>
              </a:rPr>
              <a:t>Computational and Data Sciences (ICDS) </a:t>
            </a:r>
            <a:r>
              <a:rPr lang="en-US" sz="1100" dirty="0" smtClean="0">
                <a:solidFill>
                  <a:schemeClr val="tx1">
                    <a:lumMod val="50000"/>
                  </a:schemeClr>
                </a:solidFill>
              </a:rPr>
              <a:t>by integrating UB’s strong interdisciplinary graduate program in </a:t>
            </a:r>
            <a:r>
              <a:rPr lang="en-US" sz="1100" b="1" dirty="0">
                <a:solidFill>
                  <a:srgbClr val="0070C0"/>
                </a:solidFill>
              </a:rPr>
              <a:t>Computational Data Sciences &amp; Engineering (CDSE) </a:t>
            </a:r>
            <a:r>
              <a:rPr lang="en-US" sz="1100" dirty="0" smtClean="0">
                <a:solidFill>
                  <a:schemeClr val="tx1">
                    <a:lumMod val="50000"/>
                  </a:schemeClr>
                </a:solidFill>
              </a:rPr>
              <a:t>with UB’s nationally recognized computing/data infrastructure provider </a:t>
            </a:r>
            <a:r>
              <a:rPr lang="en-US" sz="1100" b="1" dirty="0">
                <a:solidFill>
                  <a:srgbClr val="0070C0"/>
                </a:solidFill>
              </a:rPr>
              <a:t>Center for Computing Research</a:t>
            </a:r>
            <a:r>
              <a:rPr lang="en-US" sz="1100" dirty="0" smtClean="0"/>
              <a:t>. </a:t>
            </a:r>
            <a:r>
              <a:rPr lang="en-US" sz="1100" dirty="0" smtClean="0">
                <a:solidFill>
                  <a:schemeClr val="tx1">
                    <a:lumMod val="50000"/>
                  </a:schemeClr>
                </a:solidFill>
              </a:rPr>
              <a:t>ICDS will create:</a:t>
            </a:r>
          </a:p>
          <a:p>
            <a:pPr marL="88900" indent="-88900">
              <a:spcBef>
                <a:spcPts val="400"/>
              </a:spcBef>
              <a:buClr>
                <a:srgbClr val="0070C0"/>
              </a:buClr>
            </a:pPr>
            <a:r>
              <a:rPr lang="en-US" sz="1100" b="1" i="1" dirty="0">
                <a:solidFill>
                  <a:srgbClr val="0070C0"/>
                </a:solidFill>
              </a:rPr>
              <a:t>N</a:t>
            </a:r>
            <a:r>
              <a:rPr lang="en-US" sz="1100" b="1" i="1" dirty="0" smtClean="0">
                <a:solidFill>
                  <a:srgbClr val="0070C0"/>
                </a:solidFill>
              </a:rPr>
              <a:t>ovel and integrated </a:t>
            </a:r>
            <a:r>
              <a:rPr lang="en-US" sz="1100" b="1" dirty="0" smtClean="0">
                <a:solidFill>
                  <a:srgbClr val="0070C0"/>
                </a:solidFill>
              </a:rPr>
              <a:t>educational and training offerings </a:t>
            </a:r>
            <a:r>
              <a:rPr lang="en-US" sz="1100" dirty="0" smtClean="0">
                <a:solidFill>
                  <a:schemeClr val="tx1">
                    <a:lumMod val="50000"/>
                  </a:schemeClr>
                </a:solidFill>
              </a:rPr>
              <a:t>ranging from research oriented PhDs to skills oriented continuing education to meet data/computing workforce needs of the region and the nation;	</a:t>
            </a:r>
          </a:p>
          <a:p>
            <a:pPr marL="88900" indent="-88900">
              <a:spcBef>
                <a:spcPts val="400"/>
              </a:spcBef>
              <a:buClr>
                <a:srgbClr val="0070C0"/>
              </a:buClr>
            </a:pPr>
            <a:r>
              <a:rPr lang="en-US" sz="1100" b="1" dirty="0" smtClean="0">
                <a:solidFill>
                  <a:srgbClr val="0070C0"/>
                </a:solidFill>
              </a:rPr>
              <a:t>New breed of data/computing leaders </a:t>
            </a:r>
            <a:r>
              <a:rPr lang="en-US" sz="1100" dirty="0" smtClean="0">
                <a:solidFill>
                  <a:schemeClr val="tx1">
                    <a:lumMod val="50000"/>
                  </a:schemeClr>
                </a:solidFill>
              </a:rPr>
              <a:t>who internalize data and computing driven methodologies in their thinking and transform workflows for scientific discovery, business decision making, innovation and product development;</a:t>
            </a:r>
          </a:p>
          <a:p>
            <a:pPr marL="88900" indent="-88900">
              <a:spcBef>
                <a:spcPts val="400"/>
              </a:spcBef>
              <a:buClr>
                <a:srgbClr val="0070C0"/>
              </a:buClr>
            </a:pPr>
            <a:r>
              <a:rPr lang="en-US" sz="1100" dirty="0" smtClean="0">
                <a:solidFill>
                  <a:schemeClr val="tx1">
                    <a:lumMod val="50000"/>
                  </a:schemeClr>
                </a:solidFill>
              </a:rPr>
              <a:t>The</a:t>
            </a:r>
            <a:r>
              <a:rPr lang="en-US" sz="1100" dirty="0" smtClean="0"/>
              <a:t> </a:t>
            </a:r>
            <a:r>
              <a:rPr lang="en-US" sz="1100" b="1" dirty="0">
                <a:solidFill>
                  <a:srgbClr val="0070C0"/>
                </a:solidFill>
              </a:rPr>
              <a:t>new</a:t>
            </a:r>
            <a:r>
              <a:rPr lang="en-US" sz="1100" dirty="0" smtClean="0"/>
              <a:t> </a:t>
            </a:r>
            <a:r>
              <a:rPr lang="en-US" sz="1100" b="1" dirty="0" smtClean="0">
                <a:solidFill>
                  <a:srgbClr val="0070C0"/>
                </a:solidFill>
              </a:rPr>
              <a:t>methodologies and tools </a:t>
            </a:r>
            <a:r>
              <a:rPr lang="en-US" sz="1100" dirty="0" smtClean="0">
                <a:solidFill>
                  <a:schemeClr val="tx1">
                    <a:lumMod val="50000"/>
                  </a:schemeClr>
                </a:solidFill>
              </a:rPr>
              <a:t>for the convergence of data, computing and artificial intelligence to transform scientific investigation and innovation;</a:t>
            </a:r>
            <a:endParaRPr lang="en-US" sz="1100" dirty="0">
              <a:solidFill>
                <a:schemeClr val="tx1">
                  <a:lumMod val="50000"/>
                </a:schemeClr>
              </a:solidFill>
            </a:endParaRPr>
          </a:p>
          <a:p>
            <a:pPr marL="88900" indent="-88900">
              <a:spcBef>
                <a:spcPts val="400"/>
              </a:spcBef>
              <a:buClr>
                <a:srgbClr val="0070C0"/>
              </a:buClr>
            </a:pPr>
            <a:r>
              <a:rPr lang="en-US" sz="1100" dirty="0">
                <a:solidFill>
                  <a:schemeClr val="tx1">
                    <a:lumMod val="50000"/>
                  </a:schemeClr>
                </a:solidFill>
              </a:rPr>
              <a:t>A</a:t>
            </a:r>
            <a:r>
              <a:rPr lang="en-US" sz="1100" dirty="0" smtClean="0"/>
              <a:t> </a:t>
            </a:r>
            <a:r>
              <a:rPr lang="en-US" sz="1100" b="1" dirty="0" smtClean="0">
                <a:solidFill>
                  <a:srgbClr val="0070C0"/>
                </a:solidFill>
              </a:rPr>
              <a:t>template </a:t>
            </a:r>
            <a:r>
              <a:rPr lang="en-US" sz="1100" dirty="0" smtClean="0">
                <a:solidFill>
                  <a:schemeClr val="tx1">
                    <a:lumMod val="50000"/>
                  </a:schemeClr>
                </a:solidFill>
              </a:rPr>
              <a:t>for SUNY wide use for integrated interdisciplinary programs in student-centric and </a:t>
            </a:r>
            <a:r>
              <a:rPr lang="en-US" sz="1100" dirty="0">
                <a:solidFill>
                  <a:schemeClr val="tx1">
                    <a:lumMod val="50000"/>
                  </a:schemeClr>
                </a:solidFill>
              </a:rPr>
              <a:t>j</a:t>
            </a:r>
            <a:r>
              <a:rPr lang="en-US" sz="1100" dirty="0" smtClean="0">
                <a:solidFill>
                  <a:schemeClr val="tx1">
                    <a:lumMod val="50000"/>
                  </a:schemeClr>
                </a:solidFill>
              </a:rPr>
              <a:t>ust-in-time learning</a:t>
            </a:r>
            <a:r>
              <a:rPr lang="en-US" sz="1100" dirty="0" smtClean="0"/>
              <a:t>.</a:t>
            </a:r>
          </a:p>
        </p:txBody>
      </p:sp>
      <p:sp>
        <p:nvSpPr>
          <p:cNvPr id="10" name="TextBox 9"/>
          <p:cNvSpPr txBox="1"/>
          <p:nvPr/>
        </p:nvSpPr>
        <p:spPr>
          <a:xfrm>
            <a:off x="54902" y="1562585"/>
            <a:ext cx="1399507" cy="2462213"/>
          </a:xfrm>
          <a:prstGeom prst="rect">
            <a:avLst/>
          </a:prstGeom>
          <a:solidFill>
            <a:srgbClr val="BDD7EE"/>
          </a:solidFill>
          <a:scene3d>
            <a:camera prst="orthographicFront"/>
            <a:lightRig rig="threePt" dir="t"/>
          </a:scene3d>
          <a:sp3d>
            <a:bevelT/>
          </a:sp3d>
        </p:spPr>
        <p:txBody>
          <a:bodyPr wrap="square" rtlCol="0">
            <a:spAutoFit/>
          </a:bodyPr>
          <a:lstStyle/>
          <a:p>
            <a:pPr algn="ctr"/>
            <a:r>
              <a:rPr lang="en-US" sz="1100" b="1" dirty="0">
                <a:solidFill>
                  <a:schemeClr val="tx1">
                    <a:lumMod val="50000"/>
                  </a:schemeClr>
                </a:solidFill>
              </a:rPr>
              <a:t>Vision</a:t>
            </a:r>
            <a:r>
              <a:rPr lang="en-US" sz="1100" b="1" i="1" dirty="0" smtClean="0">
                <a:solidFill>
                  <a:schemeClr val="tx1">
                    <a:lumMod val="50000"/>
                  </a:schemeClr>
                </a:solidFill>
              </a:rPr>
              <a:t>:</a:t>
            </a:r>
          </a:p>
          <a:p>
            <a:pPr algn="ctr"/>
            <a:r>
              <a:rPr lang="en-US" sz="1100" i="1" dirty="0" smtClean="0">
                <a:solidFill>
                  <a:schemeClr val="tx1">
                    <a:lumMod val="50000"/>
                  </a:schemeClr>
                </a:solidFill>
              </a:rPr>
              <a:t> </a:t>
            </a:r>
            <a:r>
              <a:rPr lang="en-US" sz="1100" i="1" dirty="0">
                <a:solidFill>
                  <a:schemeClr val="tx1">
                    <a:lumMod val="50000"/>
                  </a:schemeClr>
                </a:solidFill>
              </a:rPr>
              <a:t>ICDS will be an international leader in </a:t>
            </a:r>
            <a:r>
              <a:rPr lang="en-US" sz="1100" i="1" dirty="0" smtClean="0">
                <a:solidFill>
                  <a:schemeClr val="tx1">
                    <a:lumMod val="50000"/>
                  </a:schemeClr>
                </a:solidFill>
              </a:rPr>
              <a:t>creating, curating </a:t>
            </a:r>
            <a:r>
              <a:rPr lang="en-US" sz="1100" i="1" dirty="0">
                <a:solidFill>
                  <a:schemeClr val="tx1">
                    <a:lumMod val="50000"/>
                  </a:schemeClr>
                </a:solidFill>
              </a:rPr>
              <a:t>and disseminating  data and computing related knowledge and skills and provisioning such services for </a:t>
            </a:r>
            <a:r>
              <a:rPr lang="en-US" sz="1100" i="1" dirty="0" smtClean="0">
                <a:solidFill>
                  <a:schemeClr val="tx1">
                    <a:lumMod val="50000"/>
                  </a:schemeClr>
                </a:solidFill>
              </a:rPr>
              <a:t>UB, SUNY, WNY </a:t>
            </a:r>
            <a:r>
              <a:rPr lang="en-US" sz="1100" i="1" dirty="0">
                <a:solidFill>
                  <a:schemeClr val="tx1">
                    <a:lumMod val="50000"/>
                  </a:schemeClr>
                </a:solidFill>
              </a:rPr>
              <a:t>and all </a:t>
            </a:r>
            <a:r>
              <a:rPr lang="en-US" sz="1100" i="1" dirty="0" smtClean="0">
                <a:solidFill>
                  <a:schemeClr val="tx1">
                    <a:lumMod val="50000"/>
                  </a:schemeClr>
                </a:solidFill>
              </a:rPr>
              <a:t>the communities therein.</a:t>
            </a:r>
            <a:endParaRPr lang="en-US" sz="1100" i="1" dirty="0">
              <a:solidFill>
                <a:schemeClr val="tx1">
                  <a:lumMod val="50000"/>
                </a:schemeClr>
              </a:solidFill>
            </a:endParaRPr>
          </a:p>
        </p:txBody>
      </p:sp>
      <p:sp>
        <p:nvSpPr>
          <p:cNvPr id="3" name="TextBox 2"/>
          <p:cNvSpPr txBox="1"/>
          <p:nvPr/>
        </p:nvSpPr>
        <p:spPr>
          <a:xfrm>
            <a:off x="0" y="6374487"/>
            <a:ext cx="11645660" cy="507831"/>
          </a:xfrm>
          <a:prstGeom prst="rect">
            <a:avLst/>
          </a:prstGeom>
          <a:noFill/>
        </p:spPr>
        <p:txBody>
          <a:bodyPr wrap="square" rtlCol="0">
            <a:spAutoFit/>
          </a:bodyPr>
          <a:lstStyle/>
          <a:p>
            <a:r>
              <a:rPr lang="en-US" sz="900" dirty="0" smtClean="0">
                <a:solidFill>
                  <a:schemeClr val="bg1">
                    <a:lumMod val="50000"/>
                  </a:schemeClr>
                </a:solidFill>
              </a:rPr>
              <a:t>* Institute designation enables </a:t>
            </a:r>
            <a:r>
              <a:rPr lang="en-US" sz="900" dirty="0">
                <a:solidFill>
                  <a:schemeClr val="bg1">
                    <a:lumMod val="50000"/>
                  </a:schemeClr>
                </a:solidFill>
              </a:rPr>
              <a:t>the balanced offering of interdisciplinary teaching and research </a:t>
            </a:r>
            <a:r>
              <a:rPr lang="en-US" sz="900" dirty="0" smtClean="0">
                <a:solidFill>
                  <a:schemeClr val="bg1">
                    <a:lumMod val="50000"/>
                  </a:schemeClr>
                </a:solidFill>
              </a:rPr>
              <a:t>content and access to data/computing infrastructure </a:t>
            </a:r>
            <a:r>
              <a:rPr lang="en-US" sz="900" dirty="0">
                <a:solidFill>
                  <a:schemeClr val="bg1">
                    <a:lumMod val="50000"/>
                  </a:schemeClr>
                </a:solidFill>
              </a:rPr>
              <a:t>along with the ability to dynamically bring in </a:t>
            </a:r>
            <a:r>
              <a:rPr lang="en-US" sz="900" dirty="0" smtClean="0">
                <a:solidFill>
                  <a:schemeClr val="bg1">
                    <a:lumMod val="50000"/>
                  </a:schemeClr>
                </a:solidFill>
              </a:rPr>
              <a:t>external partners (like other SUNY institutions, private companies and non-profits like the Open Data initiative) </a:t>
            </a:r>
            <a:r>
              <a:rPr lang="en-US" sz="900" dirty="0">
                <a:solidFill>
                  <a:schemeClr val="bg1">
                    <a:lumMod val="50000"/>
                  </a:schemeClr>
                </a:solidFill>
              </a:rPr>
              <a:t>and </a:t>
            </a:r>
            <a:r>
              <a:rPr lang="en-US" sz="900" dirty="0" smtClean="0">
                <a:solidFill>
                  <a:schemeClr val="bg1">
                    <a:lumMod val="50000"/>
                  </a:schemeClr>
                </a:solidFill>
              </a:rPr>
              <a:t>necessary expertise.</a:t>
            </a:r>
            <a:endParaRPr lang="en-US" sz="900" dirty="0">
              <a:solidFill>
                <a:schemeClr val="bg1">
                  <a:lumMod val="50000"/>
                </a:schemeClr>
              </a:solidFill>
            </a:endParaRPr>
          </a:p>
          <a:p>
            <a:r>
              <a:rPr lang="en-US" sz="900" dirty="0" smtClean="0">
                <a:solidFill>
                  <a:schemeClr val="bg1">
                    <a:lumMod val="50000"/>
                  </a:schemeClr>
                </a:solidFill>
              </a:rPr>
              <a:t># Source: Mckinsey Study 2011; Corroborated by BLS’ broader categories employment forecasts. Updated qualitatively in National Strategic Computing Initiative executive order 2015.</a:t>
            </a:r>
            <a:endParaRPr lang="en-US" sz="900" dirty="0">
              <a:solidFill>
                <a:schemeClr val="bg1">
                  <a:lumMod val="50000"/>
                </a:schemeClr>
              </a:solidFill>
            </a:endParaRPr>
          </a:p>
        </p:txBody>
      </p:sp>
      <p:sp>
        <p:nvSpPr>
          <p:cNvPr id="11" name="Content Placeholder 4"/>
          <p:cNvSpPr txBox="1">
            <a:spLocks/>
          </p:cNvSpPr>
          <p:nvPr/>
        </p:nvSpPr>
        <p:spPr>
          <a:xfrm>
            <a:off x="9138548" y="3510828"/>
            <a:ext cx="3019243" cy="2411132"/>
          </a:xfrm>
          <a:prstGeom prst="rect">
            <a:avLst/>
          </a:prstGeom>
          <a:solidFill>
            <a:srgbClr val="E2F0D9"/>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0C0"/>
              </a:buClr>
              <a:buNone/>
            </a:pPr>
            <a:r>
              <a:rPr lang="en-US" sz="1200" b="1" dirty="0" smtClean="0">
                <a:solidFill>
                  <a:srgbClr val="4472C4"/>
                </a:solidFill>
              </a:rPr>
              <a:t>Participation and Governance Structure</a:t>
            </a:r>
          </a:p>
          <a:p>
            <a:pPr marL="88900" indent="-88900">
              <a:buClr>
                <a:srgbClr val="0070C0"/>
              </a:buClr>
            </a:pPr>
            <a:r>
              <a:rPr lang="en-US" sz="1100" dirty="0" smtClean="0">
                <a:solidFill>
                  <a:srgbClr val="000000"/>
                </a:solidFill>
              </a:rPr>
              <a:t>Core leadership comprises of executive layer of Deans &amp; VPR providing oversight to Director of ICDS;</a:t>
            </a:r>
          </a:p>
          <a:p>
            <a:pPr marL="88900" indent="-88900">
              <a:buClr>
                <a:srgbClr val="0070C0"/>
              </a:buClr>
            </a:pPr>
            <a:r>
              <a:rPr lang="en-US" sz="1100" dirty="0" smtClean="0">
                <a:solidFill>
                  <a:srgbClr val="000000"/>
                </a:solidFill>
              </a:rPr>
              <a:t>Unit directors and functional area directors are responsible for areas.</a:t>
            </a:r>
          </a:p>
          <a:p>
            <a:pPr marL="88900" indent="-88900">
              <a:buClr>
                <a:srgbClr val="0070C0"/>
              </a:buClr>
            </a:pPr>
            <a:r>
              <a:rPr lang="en-US" sz="1100" dirty="0" smtClean="0">
                <a:solidFill>
                  <a:srgbClr val="000000"/>
                </a:solidFill>
              </a:rPr>
              <a:t>Integrated multidisciplinary structure drawing on a diverse pool of talent to deliver the best in research, teaching and training.</a:t>
            </a:r>
          </a:p>
          <a:p>
            <a:pPr marL="88900" indent="-88900">
              <a:buClr>
                <a:srgbClr val="0070C0"/>
              </a:buClr>
            </a:pPr>
            <a:r>
              <a:rPr lang="en-US" sz="1100" dirty="0" smtClean="0">
                <a:solidFill>
                  <a:srgbClr val="000000"/>
                </a:solidFill>
              </a:rPr>
              <a:t>“One-stop” shop for stakeholders needing computing and data services and infrastructure.</a:t>
            </a:r>
          </a:p>
          <a:p>
            <a:pPr>
              <a:buClr>
                <a:srgbClr val="0070C0"/>
              </a:buClr>
            </a:pPr>
            <a:endParaRPr lang="en-US" sz="1100" dirty="0" smtClean="0">
              <a:solidFill>
                <a:srgbClr val="000000"/>
              </a:solidFill>
            </a:endParaRPr>
          </a:p>
          <a:p>
            <a:pPr>
              <a:buClr>
                <a:srgbClr val="0070C0"/>
              </a:buClr>
            </a:pPr>
            <a:endParaRPr lang="en-US" sz="1200" dirty="0">
              <a:solidFill>
                <a:srgbClr val="FF0000"/>
              </a:solidFill>
            </a:endParaRPr>
          </a:p>
          <a:p>
            <a:pPr>
              <a:buClr>
                <a:srgbClr val="0070C0"/>
              </a:buClr>
            </a:pPr>
            <a:endParaRPr lang="en-US" sz="1200" dirty="0" smtClean="0">
              <a:solidFill>
                <a:srgbClr val="FF0000"/>
              </a:solidFill>
            </a:endParaRPr>
          </a:p>
        </p:txBody>
      </p:sp>
      <p:sp>
        <p:nvSpPr>
          <p:cNvPr id="12" name="Content Placeholder 4"/>
          <p:cNvSpPr txBox="1">
            <a:spLocks/>
          </p:cNvSpPr>
          <p:nvPr/>
        </p:nvSpPr>
        <p:spPr>
          <a:xfrm>
            <a:off x="6463919" y="3510951"/>
            <a:ext cx="2679453" cy="2423092"/>
          </a:xfrm>
          <a:prstGeom prst="rect">
            <a:avLst/>
          </a:prstGeom>
          <a:solidFill>
            <a:srgbClr val="E7E6E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0C0"/>
              </a:buClr>
              <a:buNone/>
            </a:pPr>
            <a:r>
              <a:rPr lang="en-US" sz="1200" b="1" dirty="0" smtClean="0">
                <a:solidFill>
                  <a:srgbClr val="4472C4"/>
                </a:solidFill>
              </a:rPr>
              <a:t>Academic Programs</a:t>
            </a:r>
          </a:p>
          <a:p>
            <a:pPr marL="88900" indent="-88900">
              <a:spcBef>
                <a:spcPts val="400"/>
              </a:spcBef>
              <a:buClr>
                <a:srgbClr val="0070C0"/>
              </a:buClr>
            </a:pPr>
            <a:r>
              <a:rPr lang="en-US" sz="1100" dirty="0" smtClean="0">
                <a:solidFill>
                  <a:srgbClr val="000000"/>
                </a:solidFill>
              </a:rPr>
              <a:t>Modules in core skills and concepts e.g. Introduction to R; Apache Spark, Machine Learning Fundamentals </a:t>
            </a:r>
            <a:r>
              <a:rPr lang="mr-IN" sz="1100" dirty="0" smtClean="0">
                <a:solidFill>
                  <a:srgbClr val="000000"/>
                </a:solidFill>
              </a:rPr>
              <a:t>…</a:t>
            </a:r>
            <a:endParaRPr lang="en-US" sz="1100" dirty="0" smtClean="0">
              <a:solidFill>
                <a:srgbClr val="000000"/>
              </a:solidFill>
            </a:endParaRPr>
          </a:p>
          <a:p>
            <a:pPr marL="88900" indent="-88900">
              <a:spcBef>
                <a:spcPts val="400"/>
              </a:spcBef>
              <a:buClr>
                <a:srgbClr val="0070C0"/>
              </a:buClr>
            </a:pPr>
            <a:r>
              <a:rPr lang="en-US" sz="1100" dirty="0" smtClean="0">
                <a:solidFill>
                  <a:srgbClr val="000000"/>
                </a:solidFill>
              </a:rPr>
              <a:t>Professional stream capped by MPS integrating skills &amp; theory awareness.</a:t>
            </a:r>
          </a:p>
          <a:p>
            <a:pPr marL="88900" indent="-88900">
              <a:spcBef>
                <a:spcPts val="400"/>
              </a:spcBef>
              <a:buClr>
                <a:srgbClr val="0070C0"/>
              </a:buClr>
            </a:pPr>
            <a:r>
              <a:rPr lang="en-US" sz="1100" dirty="0" smtClean="0">
                <a:solidFill>
                  <a:srgbClr val="000000"/>
                </a:solidFill>
              </a:rPr>
              <a:t>PhD program at apex grounded in theory and domain knowledge.</a:t>
            </a:r>
          </a:p>
          <a:p>
            <a:pPr>
              <a:buClr>
                <a:srgbClr val="0070C0"/>
              </a:buClr>
            </a:pPr>
            <a:endParaRPr lang="en-US" sz="1200" dirty="0" smtClean="0">
              <a:solidFill>
                <a:srgbClr val="FF0000"/>
              </a:solidFill>
            </a:endParaRPr>
          </a:p>
        </p:txBody>
      </p:sp>
      <p:sp>
        <p:nvSpPr>
          <p:cNvPr id="13" name="Content Placeholder 4"/>
          <p:cNvSpPr txBox="1">
            <a:spLocks/>
          </p:cNvSpPr>
          <p:nvPr/>
        </p:nvSpPr>
        <p:spPr>
          <a:xfrm>
            <a:off x="3827929" y="3510951"/>
            <a:ext cx="2646326" cy="2423092"/>
          </a:xfrm>
          <a:prstGeom prst="rect">
            <a:avLst/>
          </a:prstGeom>
          <a:solidFill>
            <a:srgbClr val="BDD7EE"/>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0C0"/>
              </a:buClr>
              <a:buNone/>
            </a:pPr>
            <a:r>
              <a:rPr lang="en-US" sz="1200" b="1" dirty="0" smtClean="0">
                <a:solidFill>
                  <a:srgbClr val="4472C4"/>
                </a:solidFill>
              </a:rPr>
              <a:t>Need Analysis</a:t>
            </a:r>
          </a:p>
          <a:p>
            <a:pPr marL="0" indent="0">
              <a:spcBef>
                <a:spcPts val="400"/>
              </a:spcBef>
              <a:buClr>
                <a:srgbClr val="0070C0"/>
              </a:buClr>
              <a:buNone/>
            </a:pPr>
            <a:r>
              <a:rPr lang="en-US" sz="1100" dirty="0" smtClean="0">
                <a:solidFill>
                  <a:srgbClr val="000000"/>
                </a:solidFill>
              </a:rPr>
              <a:t>Massive gap in availability of ;</a:t>
            </a:r>
          </a:p>
          <a:p>
            <a:pPr marL="88900" indent="-88900">
              <a:spcBef>
                <a:spcPts val="400"/>
              </a:spcBef>
              <a:buClr>
                <a:srgbClr val="0070C0"/>
              </a:buClr>
            </a:pPr>
            <a:r>
              <a:rPr lang="en-US" sz="1100" dirty="0" smtClean="0">
                <a:solidFill>
                  <a:srgbClr val="000000"/>
                </a:solidFill>
              </a:rPr>
              <a:t>Data analytics, AI and computing professionals (~190,000* per year)</a:t>
            </a:r>
          </a:p>
          <a:p>
            <a:pPr marL="88900" indent="-88900">
              <a:spcBef>
                <a:spcPts val="400"/>
              </a:spcBef>
              <a:buClr>
                <a:srgbClr val="0070C0"/>
              </a:buClr>
            </a:pPr>
            <a:r>
              <a:rPr lang="en-US" sz="1100" dirty="0" smtClean="0">
                <a:solidFill>
                  <a:srgbClr val="000000"/>
                </a:solidFill>
              </a:rPr>
              <a:t>Data driven methodology aware professionals in sciences, engineering and business(~2,500,000*)</a:t>
            </a:r>
          </a:p>
          <a:p>
            <a:pPr marL="0" indent="0">
              <a:lnSpc>
                <a:spcPct val="100000"/>
              </a:lnSpc>
              <a:spcBef>
                <a:spcPts val="400"/>
              </a:spcBef>
              <a:buClr>
                <a:srgbClr val="0070C0"/>
              </a:buClr>
              <a:buNone/>
            </a:pPr>
            <a:r>
              <a:rPr lang="en-US" sz="1100" dirty="0" smtClean="0">
                <a:solidFill>
                  <a:srgbClr val="000000"/>
                </a:solidFill>
              </a:rPr>
              <a:t>“</a:t>
            </a:r>
            <a:r>
              <a:rPr lang="en-US" sz="1100" i="1" dirty="0" smtClean="0">
                <a:solidFill>
                  <a:srgbClr val="000000"/>
                </a:solidFill>
              </a:rPr>
              <a:t>To meet this explosive demand </a:t>
            </a:r>
            <a:r>
              <a:rPr lang="mr-IN" sz="1100" i="1" dirty="0" smtClean="0">
                <a:solidFill>
                  <a:srgbClr val="000000"/>
                </a:solidFill>
              </a:rPr>
              <a:t>…</a:t>
            </a:r>
            <a:r>
              <a:rPr lang="en-US" sz="1100" i="1" dirty="0" smtClean="0">
                <a:solidFill>
                  <a:srgbClr val="000000"/>
                </a:solidFill>
              </a:rPr>
              <a:t> Higher Education needs to be nimble and responsive and its bachelors, graduate, certificate and executive programs need to be responsive </a:t>
            </a:r>
            <a:r>
              <a:rPr lang="mr-IN" sz="1100" i="1" dirty="0" smtClean="0">
                <a:solidFill>
                  <a:srgbClr val="000000"/>
                </a:solidFill>
              </a:rPr>
              <a:t>…</a:t>
            </a:r>
            <a:r>
              <a:rPr lang="en-US" sz="1100" i="1" dirty="0" smtClean="0">
                <a:solidFill>
                  <a:srgbClr val="000000"/>
                </a:solidFill>
              </a:rPr>
              <a:t>” IBM, “The quant crunch”, July 2017</a:t>
            </a:r>
            <a:endParaRPr lang="en-US" sz="1100" dirty="0" smtClean="0">
              <a:solidFill>
                <a:srgbClr val="000000"/>
              </a:solidFill>
            </a:endParaRPr>
          </a:p>
          <a:p>
            <a:pPr marL="457200" lvl="1" indent="0">
              <a:lnSpc>
                <a:spcPct val="100000"/>
              </a:lnSpc>
              <a:buClr>
                <a:srgbClr val="0070C0"/>
              </a:buClr>
              <a:buNone/>
            </a:pPr>
            <a:r>
              <a:rPr lang="en-US" sz="1100" dirty="0" smtClean="0">
                <a:solidFill>
                  <a:srgbClr val="FF0000"/>
                </a:solidFill>
              </a:rPr>
              <a:t>	</a:t>
            </a:r>
          </a:p>
          <a:p>
            <a:pPr>
              <a:buClr>
                <a:srgbClr val="0070C0"/>
              </a:buClr>
            </a:pPr>
            <a:endParaRPr lang="en-US" sz="1100" dirty="0" smtClean="0">
              <a:solidFill>
                <a:srgbClr val="000000"/>
              </a:solidFill>
            </a:endParaRPr>
          </a:p>
          <a:p>
            <a:pPr marL="0" indent="0">
              <a:buClr>
                <a:srgbClr val="0070C0"/>
              </a:buClr>
              <a:buNone/>
            </a:pPr>
            <a:endParaRPr lang="en-US" sz="1100" dirty="0" smtClean="0">
              <a:solidFill>
                <a:srgbClr val="FF0000"/>
              </a:solidFill>
            </a:endParaRPr>
          </a:p>
        </p:txBody>
      </p:sp>
      <p:sp>
        <p:nvSpPr>
          <p:cNvPr id="14" name="Content Placeholder 4"/>
          <p:cNvSpPr txBox="1">
            <a:spLocks/>
          </p:cNvSpPr>
          <p:nvPr/>
        </p:nvSpPr>
        <p:spPr>
          <a:xfrm>
            <a:off x="76200" y="5972159"/>
            <a:ext cx="12115800" cy="441846"/>
          </a:xfrm>
          <a:prstGeom prst="rect">
            <a:avLst/>
          </a:prstGeom>
          <a:solidFill>
            <a:srgbClr val="BDD7EE"/>
          </a:solidFill>
          <a:scene3d>
            <a:camera prst="orthographicFront"/>
            <a:lightRig rig="threePt" dir="t"/>
          </a:scene3d>
          <a:sp3d>
            <a:bevelT/>
          </a:sp3d>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000" i="1" dirty="0">
                <a:solidFill>
                  <a:schemeClr val="tx1">
                    <a:lumMod val="50000"/>
                  </a:schemeClr>
                </a:solidFill>
              </a:rPr>
              <a:t>A</a:t>
            </a:r>
            <a:r>
              <a:rPr lang="en-US" sz="1000" i="1" dirty="0" smtClean="0">
                <a:solidFill>
                  <a:schemeClr val="tx1">
                    <a:lumMod val="50000"/>
                  </a:schemeClr>
                </a:solidFill>
              </a:rPr>
              <a:t> successful ICDS will deliver a dynamic and adaptive unit that provides UB and SUNY </a:t>
            </a:r>
            <a:r>
              <a:rPr lang="en-US" sz="1000" i="1" dirty="0">
                <a:solidFill>
                  <a:schemeClr val="tx1">
                    <a:lumMod val="50000"/>
                  </a:schemeClr>
                </a:solidFill>
              </a:rPr>
              <a:t>the best of </a:t>
            </a:r>
            <a:r>
              <a:rPr lang="en-US" sz="1000" i="1" dirty="0" smtClean="0">
                <a:solidFill>
                  <a:schemeClr val="tx1">
                    <a:lumMod val="50000"/>
                  </a:schemeClr>
                </a:solidFill>
              </a:rPr>
              <a:t>a </a:t>
            </a:r>
            <a:r>
              <a:rPr lang="en-US" sz="1000" i="1" dirty="0">
                <a:solidFill>
                  <a:schemeClr val="tx1">
                    <a:lumMod val="50000"/>
                  </a:schemeClr>
                </a:solidFill>
              </a:rPr>
              <a:t>department, </a:t>
            </a:r>
            <a:r>
              <a:rPr lang="en-US" sz="1000" i="1" dirty="0" smtClean="0">
                <a:solidFill>
                  <a:schemeClr val="tx1">
                    <a:lumMod val="50000"/>
                  </a:schemeClr>
                </a:solidFill>
              </a:rPr>
              <a:t>an </a:t>
            </a:r>
            <a:r>
              <a:rPr lang="en-US" sz="1000" i="1" dirty="0">
                <a:solidFill>
                  <a:schemeClr val="tx1">
                    <a:lumMod val="50000"/>
                  </a:schemeClr>
                </a:solidFill>
              </a:rPr>
              <a:t>organized research </a:t>
            </a:r>
            <a:r>
              <a:rPr lang="en-US" sz="1000" i="1" dirty="0" smtClean="0">
                <a:solidFill>
                  <a:schemeClr val="tx1">
                    <a:lumMod val="50000"/>
                  </a:schemeClr>
                </a:solidFill>
              </a:rPr>
              <a:t>unit</a:t>
            </a:r>
            <a:r>
              <a:rPr lang="en-US" sz="1000" i="1" dirty="0">
                <a:solidFill>
                  <a:schemeClr val="tx1">
                    <a:lumMod val="50000"/>
                  </a:schemeClr>
                </a:solidFill>
              </a:rPr>
              <a:t> </a:t>
            </a:r>
            <a:r>
              <a:rPr lang="en-US" sz="1000" i="1" dirty="0" smtClean="0">
                <a:solidFill>
                  <a:schemeClr val="tx1">
                    <a:lumMod val="50000"/>
                  </a:schemeClr>
                </a:solidFill>
              </a:rPr>
              <a:t>and research </a:t>
            </a:r>
            <a:r>
              <a:rPr lang="en-US" sz="1000" i="1" dirty="0">
                <a:solidFill>
                  <a:schemeClr val="tx1">
                    <a:lumMod val="50000"/>
                  </a:schemeClr>
                </a:solidFill>
              </a:rPr>
              <a:t>computing infrastructure</a:t>
            </a:r>
            <a:r>
              <a:rPr lang="en-US" sz="1000" i="1" dirty="0" smtClean="0">
                <a:solidFill>
                  <a:schemeClr val="tx1">
                    <a:lumMod val="50000"/>
                  </a:schemeClr>
                </a:solidFill>
              </a:rPr>
              <a:t>, supporting </a:t>
            </a:r>
            <a:r>
              <a:rPr lang="en-US" sz="1000" i="1" dirty="0">
                <a:solidFill>
                  <a:schemeClr val="tx1">
                    <a:lumMod val="50000"/>
                  </a:schemeClr>
                </a:solidFill>
              </a:rPr>
              <a:t>all current </a:t>
            </a:r>
            <a:r>
              <a:rPr lang="en-US" sz="1000" i="1" dirty="0" smtClean="0">
                <a:solidFill>
                  <a:schemeClr val="tx1">
                    <a:lumMod val="50000"/>
                  </a:schemeClr>
                </a:solidFill>
              </a:rPr>
              <a:t>functionality in leading edge research, graduate education </a:t>
            </a:r>
            <a:r>
              <a:rPr lang="en-US" sz="1000" i="1" dirty="0">
                <a:solidFill>
                  <a:schemeClr val="tx1">
                    <a:lumMod val="50000"/>
                  </a:schemeClr>
                </a:solidFill>
              </a:rPr>
              <a:t>and </a:t>
            </a:r>
            <a:r>
              <a:rPr lang="en-US" sz="1000" i="1" dirty="0" smtClean="0">
                <a:solidFill>
                  <a:schemeClr val="tx1">
                    <a:lumMod val="50000"/>
                  </a:schemeClr>
                </a:solidFill>
              </a:rPr>
              <a:t>computing/data research infrastructure provision while enabling continuing </a:t>
            </a:r>
            <a:r>
              <a:rPr lang="en-US" sz="1000" i="1" dirty="0">
                <a:solidFill>
                  <a:schemeClr val="tx1">
                    <a:lumMod val="50000"/>
                  </a:schemeClr>
                </a:solidFill>
              </a:rPr>
              <a:t>and just-in-time education , and, </a:t>
            </a:r>
            <a:r>
              <a:rPr lang="en-US" sz="1000" i="1" dirty="0" smtClean="0">
                <a:solidFill>
                  <a:schemeClr val="tx1">
                    <a:lumMod val="50000"/>
                  </a:schemeClr>
                </a:solidFill>
              </a:rPr>
              <a:t>services</a:t>
            </a:r>
            <a:r>
              <a:rPr lang="en-US" sz="1000" i="1" dirty="0">
                <a:solidFill>
                  <a:schemeClr val="tx1">
                    <a:lumMod val="50000"/>
                  </a:schemeClr>
                </a:solidFill>
              </a:rPr>
              <a:t>/consultancy. </a:t>
            </a:r>
          </a:p>
        </p:txBody>
      </p:sp>
      <p:sp>
        <p:nvSpPr>
          <p:cNvPr id="15" name="Content Placeholder 4"/>
          <p:cNvSpPr txBox="1">
            <a:spLocks/>
          </p:cNvSpPr>
          <p:nvPr/>
        </p:nvSpPr>
        <p:spPr>
          <a:xfrm>
            <a:off x="1505742" y="3510951"/>
            <a:ext cx="2322187" cy="2423092"/>
          </a:xfrm>
          <a:prstGeom prst="rect">
            <a:avLst/>
          </a:prstGeom>
          <a:solidFill>
            <a:srgbClr val="F4B183"/>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0C0"/>
              </a:buClr>
              <a:buNone/>
            </a:pPr>
            <a:r>
              <a:rPr lang="en-US" sz="1200" b="1" dirty="0" smtClean="0">
                <a:solidFill>
                  <a:srgbClr val="0070C0"/>
                </a:solidFill>
              </a:rPr>
              <a:t>Who Are We?</a:t>
            </a:r>
          </a:p>
          <a:p>
            <a:pPr marL="88900" indent="-88900">
              <a:buClr>
                <a:srgbClr val="0070C0"/>
              </a:buClr>
            </a:pPr>
            <a:r>
              <a:rPr lang="en-US" sz="1100" dirty="0" smtClean="0">
                <a:solidFill>
                  <a:srgbClr val="000000"/>
                </a:solidFill>
              </a:rPr>
              <a:t>A PhD program in Computational Data Sciences was established at UB in 2014 and approved by SUNY/State Ed. In 2015. Program has established itself well with over 10 students, 40+ associated faculty and 20+ funded projects.</a:t>
            </a:r>
          </a:p>
          <a:p>
            <a:pPr marL="88900" indent="-88900">
              <a:buClr>
                <a:srgbClr val="0070C0"/>
              </a:buClr>
            </a:pPr>
            <a:r>
              <a:rPr lang="en-US" sz="1100" dirty="0" smtClean="0">
                <a:solidFill>
                  <a:srgbClr val="000000"/>
                </a:solidFill>
              </a:rPr>
              <a:t>CCR is among the leading providers of academic computing research infrastructure in the nation with extensive NSF and State funding in addition to university investments.</a:t>
            </a:r>
          </a:p>
          <a:p>
            <a:pPr>
              <a:buClr>
                <a:srgbClr val="0070C0"/>
              </a:buClr>
            </a:pPr>
            <a:endParaRPr lang="en-US" sz="1100" dirty="0" smtClean="0">
              <a:solidFill>
                <a:srgbClr val="000000"/>
              </a:solidFill>
            </a:endParaRPr>
          </a:p>
        </p:txBody>
      </p:sp>
      <p:graphicFrame>
        <p:nvGraphicFramePr>
          <p:cNvPr id="35" name="Diagram 34"/>
          <p:cNvGraphicFramePr/>
          <p:nvPr>
            <p:extLst>
              <p:ext uri="{D42A27DB-BD31-4B8C-83A1-F6EECF244321}">
                <p14:modId xmlns:p14="http://schemas.microsoft.com/office/powerpoint/2010/main" val="2826308007"/>
              </p:ext>
            </p:extLst>
          </p:nvPr>
        </p:nvGraphicFramePr>
        <p:xfrm>
          <a:off x="69850" y="4262934"/>
          <a:ext cx="1333500" cy="1337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Content Placeholder 3"/>
          <p:cNvGraphicFramePr>
            <a:graphicFrameLocks/>
          </p:cNvGraphicFramePr>
          <p:nvPr>
            <p:extLst>
              <p:ext uri="{D42A27DB-BD31-4B8C-83A1-F6EECF244321}">
                <p14:modId xmlns:p14="http://schemas.microsoft.com/office/powerpoint/2010/main" val="2077264332"/>
              </p:ext>
            </p:extLst>
          </p:nvPr>
        </p:nvGraphicFramePr>
        <p:xfrm>
          <a:off x="6502558" y="5103483"/>
          <a:ext cx="2669117" cy="8413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p:cNvPicPr>
            <a:picLocks noChangeAspect="1"/>
          </p:cNvPicPr>
          <p:nvPr/>
        </p:nvPicPr>
        <p:blipFill>
          <a:blip r:embed="rId13"/>
          <a:stretch>
            <a:fillRect/>
          </a:stretch>
        </p:blipFill>
        <p:spPr>
          <a:xfrm>
            <a:off x="9102994" y="1230804"/>
            <a:ext cx="3051356" cy="2031077"/>
          </a:xfrm>
          <a:prstGeom prst="rect">
            <a:avLst/>
          </a:prstGeom>
        </p:spPr>
      </p:pic>
      <p:sp>
        <p:nvSpPr>
          <p:cNvPr id="2" name="TextBox 1"/>
          <p:cNvSpPr txBox="1"/>
          <p:nvPr/>
        </p:nvSpPr>
        <p:spPr>
          <a:xfrm>
            <a:off x="9606374" y="3142834"/>
            <a:ext cx="659155" cy="261610"/>
          </a:xfrm>
          <a:prstGeom prst="rect">
            <a:avLst/>
          </a:prstGeom>
          <a:noFill/>
        </p:spPr>
        <p:txBody>
          <a:bodyPr wrap="none" rtlCol="0">
            <a:spAutoFit/>
          </a:bodyPr>
          <a:lstStyle/>
          <a:p>
            <a:r>
              <a:rPr lang="en-US" sz="1100" dirty="0" smtClean="0"/>
              <a:t>Industry</a:t>
            </a:r>
            <a:endParaRPr lang="en-US" sz="1100" dirty="0"/>
          </a:p>
        </p:txBody>
      </p:sp>
      <p:sp>
        <p:nvSpPr>
          <p:cNvPr id="6" name="Oval 5"/>
          <p:cNvSpPr/>
          <p:nvPr/>
        </p:nvSpPr>
        <p:spPr>
          <a:xfrm>
            <a:off x="9542252" y="3085493"/>
            <a:ext cx="787400" cy="365760"/>
          </a:xfrm>
          <a:prstGeom prst="ellipse">
            <a:avLst/>
          </a:prstGeom>
          <a:gradFill flip="none" rotWithShape="1">
            <a:gsLst>
              <a:gs pos="0">
                <a:schemeClr val="accent1">
                  <a:satMod val="103000"/>
                  <a:lumMod val="102000"/>
                  <a:tint val="94000"/>
                  <a:alpha val="0"/>
                </a:schemeClr>
              </a:gs>
              <a:gs pos="50000">
                <a:schemeClr val="accent1">
                  <a:satMod val="110000"/>
                  <a:lumMod val="100000"/>
                  <a:shade val="100000"/>
                  <a:alpha val="0"/>
                </a:schemeClr>
              </a:gs>
              <a:gs pos="100000">
                <a:schemeClr val="accent1">
                  <a:lumMod val="99000"/>
                  <a:satMod val="120000"/>
                  <a:shade val="78000"/>
                  <a:alpha val="0"/>
                </a:schemeClr>
              </a:gs>
            </a:gsLst>
            <a:lin ang="54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rtlCol="0" anchor="ctr">
            <a:spAutoFit/>
          </a:bodyPr>
          <a:lstStyle/>
          <a:p>
            <a:pPr algn="ctr"/>
            <a:endParaRPr lang="en-US" dirty="0"/>
          </a:p>
        </p:txBody>
      </p:sp>
      <p:sp>
        <p:nvSpPr>
          <p:cNvPr id="17" name="Oval 16"/>
          <p:cNvSpPr/>
          <p:nvPr/>
        </p:nvSpPr>
        <p:spPr>
          <a:xfrm>
            <a:off x="11040852" y="3072810"/>
            <a:ext cx="787400" cy="367873"/>
          </a:xfrm>
          <a:prstGeom prst="ellipse">
            <a:avLst/>
          </a:prstGeom>
          <a:gradFill flip="none" rotWithShape="1">
            <a:gsLst>
              <a:gs pos="0">
                <a:schemeClr val="accent1">
                  <a:satMod val="103000"/>
                  <a:lumMod val="102000"/>
                  <a:tint val="94000"/>
                  <a:alpha val="0"/>
                </a:schemeClr>
              </a:gs>
              <a:gs pos="50000">
                <a:schemeClr val="accent1">
                  <a:satMod val="110000"/>
                  <a:lumMod val="100000"/>
                  <a:shade val="100000"/>
                  <a:alpha val="0"/>
                </a:schemeClr>
              </a:gs>
              <a:gs pos="100000">
                <a:schemeClr val="accent1">
                  <a:lumMod val="99000"/>
                  <a:satMod val="120000"/>
                  <a:shade val="78000"/>
                  <a:alpha val="0"/>
                </a:schemeClr>
              </a:gs>
            </a:gsLst>
            <a:lin ang="54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lIns="0" rtlCol="0" anchor="ctr">
            <a:spAutoFit/>
          </a:bodyPr>
          <a:lstStyle/>
          <a:p>
            <a:pPr algn="ctr"/>
            <a:r>
              <a:rPr lang="en-US" sz="1100" dirty="0" smtClean="0">
                <a:solidFill>
                  <a:srgbClr val="000000"/>
                </a:solidFill>
              </a:rPr>
              <a:t>Govt.</a:t>
            </a:r>
            <a:endParaRPr lang="en-US" sz="1100" dirty="0">
              <a:solidFill>
                <a:srgbClr val="000000"/>
              </a:solidFill>
            </a:endParaRPr>
          </a:p>
        </p:txBody>
      </p:sp>
    </p:spTree>
    <p:extLst>
      <p:ext uri="{BB962C8B-B14F-4D97-AF65-F5344CB8AC3E}">
        <p14:creationId xmlns:p14="http://schemas.microsoft.com/office/powerpoint/2010/main" val="3383006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8067" y="923482"/>
            <a:ext cx="10947400" cy="729723"/>
          </a:xfrm>
        </p:spPr>
        <p:txBody>
          <a:bodyPr anchor="t">
            <a:noAutofit/>
          </a:bodyPr>
          <a:lstStyle/>
          <a:p>
            <a:pPr algn="ctr"/>
            <a:r>
              <a:rPr lang="en-US" sz="2800" dirty="0" smtClean="0"/>
              <a:t>AN EMERGING MODEL</a:t>
            </a:r>
            <a:br>
              <a:rPr lang="en-US" sz="2800" dirty="0" smtClean="0"/>
            </a:br>
            <a:r>
              <a:rPr lang="en-US" sz="2400" dirty="0" smtClean="0">
                <a:solidFill>
                  <a:schemeClr val="tx1">
                    <a:lumMod val="50000"/>
                  </a:schemeClr>
                </a:solidFill>
              </a:rPr>
              <a:t>PIF and the Institute for Computational and Data Science (ICDS)</a:t>
            </a:r>
            <a:br>
              <a:rPr lang="en-US" sz="2400" dirty="0" smtClean="0">
                <a:solidFill>
                  <a:schemeClr val="tx1">
                    <a:lumMod val="50000"/>
                  </a:schemeClr>
                </a:solidFill>
              </a:rPr>
            </a:br>
            <a:r>
              <a:rPr lang="en-US" sz="1600" dirty="0" smtClean="0">
                <a:solidFill>
                  <a:srgbClr val="FFC000"/>
                </a:solidFill>
              </a:rPr>
              <a:t>A $1.1M Innovation Start-up</a:t>
            </a:r>
            <a:endParaRPr lang="en-US" sz="2800" dirty="0">
              <a:solidFill>
                <a:srgbClr val="FFC000"/>
              </a:solidFill>
            </a:endParaRPr>
          </a:p>
        </p:txBody>
      </p:sp>
      <p:grpSp>
        <p:nvGrpSpPr>
          <p:cNvPr id="11" name="Group 10"/>
          <p:cNvGrpSpPr/>
          <p:nvPr/>
        </p:nvGrpSpPr>
        <p:grpSpPr>
          <a:xfrm>
            <a:off x="3227584" y="1861034"/>
            <a:ext cx="5554107" cy="1066110"/>
            <a:chOff x="1631545" y="2535517"/>
            <a:chExt cx="9153525" cy="1968500"/>
          </a:xfrm>
        </p:grpSpPr>
        <p:sp>
          <p:nvSpPr>
            <p:cNvPr id="5" name="Oval 2"/>
            <p:cNvSpPr>
              <a:spLocks noChangeArrowheads="1"/>
            </p:cNvSpPr>
            <p:nvPr/>
          </p:nvSpPr>
          <p:spPr bwMode="auto">
            <a:xfrm>
              <a:off x="1631545" y="2535517"/>
              <a:ext cx="9153525" cy="1968500"/>
            </a:xfrm>
            <a:prstGeom prst="ellipse">
              <a:avLst/>
            </a:prstGeom>
            <a:solidFill>
              <a:schemeClr val="tx2">
                <a:lumMod val="20000"/>
                <a:lumOff val="80000"/>
              </a:schemeClr>
            </a:solidFill>
            <a:ln w="3175" algn="ctr">
              <a:solidFill>
                <a:srgbClr val="0070C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6" name="Group 3"/>
            <p:cNvGrpSpPr>
              <a:grpSpLocks/>
            </p:cNvGrpSpPr>
            <p:nvPr/>
          </p:nvGrpSpPr>
          <p:grpSpPr bwMode="auto">
            <a:xfrm>
              <a:off x="2443427" y="2580243"/>
              <a:ext cx="7825565" cy="1678481"/>
              <a:chOff x="106527854" y="107700425"/>
              <a:chExt cx="7825537" cy="1678544"/>
            </a:xfrm>
          </p:grpSpPr>
          <p:sp>
            <p:nvSpPr>
              <p:cNvPr id="7" name="Text Box 4"/>
              <p:cNvSpPr txBox="1">
                <a:spLocks noChangeArrowheads="1"/>
              </p:cNvSpPr>
              <p:nvPr/>
            </p:nvSpPr>
            <p:spPr bwMode="auto">
              <a:xfrm>
                <a:off x="109137968" y="107700425"/>
                <a:ext cx="2610650" cy="407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PIF AWARDS</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8" name="Text Box 5"/>
              <p:cNvSpPr txBox="1">
                <a:spLocks noChangeArrowheads="1"/>
              </p:cNvSpPr>
              <p:nvPr/>
            </p:nvSpPr>
            <p:spPr bwMode="auto">
              <a:xfrm>
                <a:off x="106527854" y="108233517"/>
                <a:ext cx="1877446" cy="10634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1">
                        <a:lumMod val="75000"/>
                      </a:schemeClr>
                    </a:solidFill>
                    <a:effectLst/>
                    <a:latin typeface="Calibri" panose="020F0502020204030204" pitchFamily="34" charset="0"/>
                  </a:rPr>
                  <a:t>MOOCS for Credit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anose="020F0502020204030204" pitchFamily="34" charset="0"/>
                  </a:rPr>
                  <a:t>($413K)</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9" name="Text Box 6"/>
              <p:cNvSpPr txBox="1">
                <a:spLocks noChangeArrowheads="1"/>
              </p:cNvSpPr>
              <p:nvPr/>
            </p:nvSpPr>
            <p:spPr bwMode="auto">
              <a:xfrm>
                <a:off x="111876051" y="107985087"/>
                <a:ext cx="2477340" cy="12324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1">
                        <a:lumMod val="75000"/>
                      </a:schemeClr>
                    </a:solidFill>
                    <a:effectLst/>
                    <a:latin typeface="Calibri" panose="020F0502020204030204" pitchFamily="34" charset="0"/>
                  </a:rPr>
                  <a:t>Stackable Curriculum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1">
                        <a:lumMod val="75000"/>
                      </a:schemeClr>
                    </a:solidFill>
                    <a:effectLst/>
                    <a:latin typeface="Calibri" panose="020F0502020204030204" pitchFamily="34" charset="0"/>
                  </a:rPr>
                  <a:t>Modules for Development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000000"/>
                    </a:solidFill>
                    <a:effectLst/>
                    <a:latin typeface="Calibri" panose="020F0502020204030204" pitchFamily="34" charset="0"/>
                  </a:rPr>
                  <a:t>(</a:t>
                </a:r>
                <a:r>
                  <a:rPr kumimoji="0" lang="en-US" altLang="en-US" sz="1100" b="1" i="0" u="none" strike="noStrike" cap="none" normalizeH="0" baseline="0" dirty="0" smtClean="0">
                    <a:ln>
                      <a:noFill/>
                    </a:ln>
                    <a:solidFill>
                      <a:srgbClr val="000000"/>
                    </a:solidFill>
                    <a:effectLst/>
                    <a:latin typeface="Calibri" panose="020F0502020204030204" pitchFamily="34" charset="0"/>
                  </a:rPr>
                  <a:t>$40K)</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10" name="Text Box 7"/>
              <p:cNvSpPr txBox="1">
                <a:spLocks noChangeArrowheads="1"/>
              </p:cNvSpPr>
              <p:nvPr/>
            </p:nvSpPr>
            <p:spPr bwMode="auto">
              <a:xfrm>
                <a:off x="108418319" y="108365177"/>
                <a:ext cx="3444712" cy="10137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1">
                        <a:lumMod val="75000"/>
                      </a:schemeClr>
                    </a:solidFill>
                    <a:effectLst/>
                    <a:latin typeface="Calibri" panose="020F0502020204030204" pitchFamily="34" charset="0"/>
                  </a:rPr>
                  <a:t>Institute for Computational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1">
                        <a:lumMod val="75000"/>
                      </a:schemeClr>
                    </a:solidFill>
                    <a:effectLst/>
                    <a:latin typeface="Calibri" panose="020F0502020204030204" pitchFamily="34" charset="0"/>
                  </a:rPr>
                  <a:t>Data Science (ICDS)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anose="020F0502020204030204" pitchFamily="34" charset="0"/>
                  </a:rPr>
                  <a:t>($660K)</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cxnSp>
            <p:nvCxnSpPr>
              <p:cNvPr id="1032" name="AutoShape 8"/>
              <p:cNvCxnSpPr>
                <a:cxnSpLocks noChangeShapeType="1"/>
              </p:cNvCxnSpPr>
              <p:nvPr/>
            </p:nvCxnSpPr>
            <p:spPr bwMode="auto">
              <a:xfrm>
                <a:off x="107957360" y="108670838"/>
                <a:ext cx="964019" cy="546703"/>
              </a:xfrm>
              <a:prstGeom prst="straightConnector1">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3" name="AutoShape 9"/>
              <p:cNvCxnSpPr>
                <a:cxnSpLocks noChangeShapeType="1"/>
              </p:cNvCxnSpPr>
              <p:nvPr/>
            </p:nvCxnSpPr>
            <p:spPr bwMode="auto">
              <a:xfrm flipH="1">
                <a:off x="111379346" y="108670426"/>
                <a:ext cx="907034" cy="565055"/>
              </a:xfrm>
              <a:prstGeom prst="straightConnector1">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grpSp>
      <p:sp>
        <p:nvSpPr>
          <p:cNvPr id="14" name="Text Box 12"/>
          <p:cNvSpPr txBox="1">
            <a:spLocks noChangeArrowheads="1"/>
          </p:cNvSpPr>
          <p:nvPr/>
        </p:nvSpPr>
        <p:spPr bwMode="auto">
          <a:xfrm>
            <a:off x="4888546" y="3001286"/>
            <a:ext cx="2325793" cy="1252309"/>
          </a:xfrm>
          <a:prstGeom prst="roundRect">
            <a:avLst/>
          </a:prstGeom>
          <a:solidFill>
            <a:schemeClr val="tx2">
              <a:lumMod val="20000"/>
              <a:lumOff val="80000"/>
            </a:schemeClr>
          </a:solidFill>
          <a:ln>
            <a:solidFill>
              <a:srgbClr val="41B6E6"/>
            </a:solid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accent1">
                    <a:lumMod val="75000"/>
                  </a:schemeClr>
                </a:solidFill>
                <a:effectLst/>
                <a:latin typeface="Calibri" panose="020F0502020204030204" pitchFamily="34" charset="0"/>
                <a:cs typeface="Calibri" panose="020F0502020204030204" pitchFamily="34" charset="0"/>
              </a:rPr>
              <a:t>School/Partner Leadership Team</a:t>
            </a:r>
          </a:p>
          <a:p>
            <a:pPr marL="233363" marR="0" lvl="0" indent="-12065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Liesl Folks, </a:t>
            </a:r>
            <a:r>
              <a:rPr kumimoji="0" lang="en-US" altLang="en-US" sz="800" b="0" i="1" u="none" strike="noStrike" cap="none" normalizeH="0" baseline="0" dirty="0" smtClean="0">
                <a:ln>
                  <a:noFill/>
                </a:ln>
                <a:solidFill>
                  <a:srgbClr val="000000"/>
                </a:solidFill>
                <a:effectLst/>
                <a:latin typeface="Calibri" panose="020F0502020204030204" pitchFamily="34" charset="0"/>
              </a:rPr>
              <a:t>Admin. Lead</a:t>
            </a:r>
          </a:p>
          <a:p>
            <a:pPr marL="233363" marR="0" lvl="0" indent="-12065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Robin Schulze</a:t>
            </a:r>
          </a:p>
          <a:p>
            <a:pPr marL="233363" marR="0" lvl="0" indent="-12065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Michael Cain</a:t>
            </a:r>
          </a:p>
          <a:p>
            <a:pPr marL="233363" marR="0" lvl="0" indent="-12065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Jean Wactawski-Wende</a:t>
            </a:r>
          </a:p>
          <a:p>
            <a:pPr marL="233363" marR="0" lvl="0" indent="-12065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Jim O’Donnell</a:t>
            </a:r>
          </a:p>
          <a:p>
            <a:pPr marL="233363" marR="0" lvl="0" indent="-12065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Paul Tesluk</a:t>
            </a:r>
          </a:p>
          <a:p>
            <a:pPr marL="233363" marR="0" lvl="0" indent="-120650" algn="l" defTabSz="914400" rtl="0" eaLnBrk="0" fontAlgn="base" latinLnBrk="0" hangingPunct="0">
              <a:lnSpc>
                <a:spcPct val="100000"/>
              </a:lnSpc>
              <a:spcBef>
                <a:spcPct val="0"/>
              </a:spcBef>
              <a:spcAft>
                <a:spcPct val="0"/>
              </a:spcAft>
              <a:buClrTx/>
              <a:buSzPts val="1000"/>
              <a:tabLst/>
            </a:pPr>
            <a:r>
              <a:rPr lang="en-US" altLang="en-US" sz="800" dirty="0" smtClean="0">
                <a:solidFill>
                  <a:srgbClr val="000000"/>
                </a:solidFill>
                <a:latin typeface="Calibri" panose="020F0502020204030204" pitchFamily="34" charset="0"/>
              </a:rPr>
              <a:t>___________________</a:t>
            </a:r>
            <a:endParaRPr kumimoji="0" lang="en-US" altLang="en-US" sz="800" b="0" i="0" u="none" strike="noStrike" cap="none" normalizeH="0" baseline="0" dirty="0" smtClean="0">
              <a:ln>
                <a:noFill/>
              </a:ln>
              <a:solidFill>
                <a:srgbClr val="000000"/>
              </a:solidFill>
              <a:effectLst/>
              <a:latin typeface="Calibri" panose="020F0502020204030204" pitchFamily="34" charset="0"/>
            </a:endParaRPr>
          </a:p>
          <a:p>
            <a:pPr marL="233363" marR="0" lvl="0" indent="-12065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lang="en-US" altLang="en-US" sz="800" dirty="0" smtClean="0">
                <a:solidFill>
                  <a:srgbClr val="000000"/>
                </a:solidFill>
                <a:latin typeface="Calibri" panose="020F0502020204030204" pitchFamily="34" charset="0"/>
              </a:rPr>
              <a:t>VPR Rep - Tom Furlani (partner unit)</a:t>
            </a:r>
          </a:p>
        </p:txBody>
      </p:sp>
      <p:sp>
        <p:nvSpPr>
          <p:cNvPr id="16" name="Text Box 14"/>
          <p:cNvSpPr txBox="1">
            <a:spLocks noChangeArrowheads="1"/>
          </p:cNvSpPr>
          <p:nvPr/>
        </p:nvSpPr>
        <p:spPr bwMode="auto">
          <a:xfrm>
            <a:off x="4460358" y="5437630"/>
            <a:ext cx="3381053" cy="1404313"/>
          </a:xfrm>
          <a:prstGeom prst="roundRect">
            <a:avLst/>
          </a:prstGeom>
          <a:solidFill>
            <a:schemeClr val="accent2">
              <a:lumMod val="20000"/>
              <a:lumOff val="80000"/>
              <a:alpha val="60001"/>
            </a:schemeClr>
          </a:solidFill>
          <a:ln w="6350" algn="ctr">
            <a:solidFill>
              <a:srgbClr val="41B6E6"/>
            </a:solidFill>
            <a:miter lim="800000"/>
            <a:headEnd/>
            <a:tailEnd/>
          </a:ln>
          <a:effectLst/>
        </p:spPr>
        <p:txBody>
          <a:bodyPr vert="horz" wrap="square" lIns="36576" tIns="36576" rIns="36576" bIns="36576" numCol="1" anchor="t" anchorCtr="0" compatLnSpc="1">
            <a:prstTxWarp prst="textNoShape">
              <a:avLst/>
            </a:prstTxWarp>
          </a:bodyPr>
          <a:lstStyle/>
          <a:p>
            <a:pPr marL="173038" marR="0" lvl="0" indent="-112713"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dirty="0" smtClean="0">
                <a:ln>
                  <a:noFill/>
                </a:ln>
                <a:solidFill>
                  <a:schemeClr val="tx1">
                    <a:lumMod val="50000"/>
                  </a:schemeClr>
                </a:solidFill>
                <a:effectLst/>
                <a:latin typeface="Calibri" panose="020F0502020204030204" pitchFamily="34" charset="0"/>
              </a:rPr>
              <a:t>MA in Data Science and Online/Non-traditional Learners</a:t>
            </a:r>
          </a:p>
          <a:p>
            <a:pPr marL="173038" marR="0" lvl="0" indent="-112713"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dirty="0" smtClean="0">
                <a:ln>
                  <a:noFill/>
                </a:ln>
                <a:solidFill>
                  <a:schemeClr val="tx1">
                    <a:lumMod val="50000"/>
                  </a:schemeClr>
                </a:solidFill>
                <a:effectLst/>
                <a:latin typeface="Calibri" panose="020F0502020204030204" pitchFamily="34" charset="0"/>
              </a:rPr>
              <a:t>MPS in Data Sciences and Applications</a:t>
            </a:r>
          </a:p>
          <a:p>
            <a:pPr marL="173038" marR="0" lvl="0" indent="-112713"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000" dirty="0" smtClean="0">
                <a:solidFill>
                  <a:schemeClr val="tx1">
                    <a:lumMod val="50000"/>
                  </a:schemeClr>
                </a:solidFill>
                <a:latin typeface="Calibri" panose="020F0502020204030204" pitchFamily="34" charset="0"/>
              </a:rPr>
              <a:t>New and advanced Tech Education (e.g. </a:t>
            </a:r>
            <a:r>
              <a:rPr kumimoji="0" lang="en-US" altLang="en-US" sz="1000" i="0" u="none" strike="noStrike" cap="none" normalizeH="0" baseline="0" dirty="0" smtClean="0">
                <a:ln>
                  <a:noFill/>
                </a:ln>
                <a:solidFill>
                  <a:schemeClr val="tx1">
                    <a:lumMod val="50000"/>
                  </a:schemeClr>
                </a:solidFill>
                <a:effectLst/>
                <a:latin typeface="Calibri" panose="020F0502020204030204" pitchFamily="34" charset="0"/>
              </a:rPr>
              <a:t>Blockchain</a:t>
            </a:r>
            <a:r>
              <a:rPr lang="en-US" altLang="en-US" sz="1000" dirty="0">
                <a:solidFill>
                  <a:schemeClr val="tx1">
                    <a:lumMod val="50000"/>
                  </a:schemeClr>
                </a:solidFill>
                <a:latin typeface="Calibri" panose="020F0502020204030204" pitchFamily="34" charset="0"/>
              </a:rPr>
              <a:t>)</a:t>
            </a:r>
            <a:endParaRPr kumimoji="0" lang="en-US" altLang="en-US" sz="1000" i="0" u="none" strike="noStrike" cap="none" normalizeH="0" baseline="0" dirty="0" smtClean="0">
              <a:ln>
                <a:noFill/>
              </a:ln>
              <a:solidFill>
                <a:schemeClr val="tx1">
                  <a:lumMod val="50000"/>
                </a:schemeClr>
              </a:solidFill>
              <a:effectLst/>
              <a:latin typeface="Calibri" panose="020F0502020204030204" pitchFamily="34" charset="0"/>
            </a:endParaRPr>
          </a:p>
          <a:p>
            <a:pPr marL="173038" marR="0" lvl="0" indent="-112713"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dirty="0" smtClean="0">
                <a:ln>
                  <a:noFill/>
                </a:ln>
                <a:solidFill>
                  <a:schemeClr val="tx1">
                    <a:lumMod val="50000"/>
                  </a:schemeClr>
                </a:solidFill>
                <a:effectLst/>
                <a:latin typeface="Calibri" panose="020F0502020204030204" pitchFamily="34" charset="0"/>
              </a:rPr>
              <a:t>Stackable modules for credentials, micro degrees in data science skills areas</a:t>
            </a:r>
          </a:p>
          <a:p>
            <a:pPr marL="173038" marR="0" lvl="0" indent="-112713"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000" b="1" dirty="0" smtClean="0">
                <a:solidFill>
                  <a:schemeClr val="tx1">
                    <a:lumMod val="50000"/>
                  </a:schemeClr>
                </a:solidFill>
                <a:latin typeface="Calibri" panose="020F0502020204030204" pitchFamily="34" charset="0"/>
              </a:rPr>
              <a:t>PhD program in CDS</a:t>
            </a:r>
          </a:p>
          <a:p>
            <a:pPr marL="173038" marR="0" lvl="0" indent="-112713"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1" i="0" u="none" strike="noStrike" cap="none" normalizeH="0" baseline="0" dirty="0" smtClean="0">
                <a:ln>
                  <a:noFill/>
                </a:ln>
                <a:solidFill>
                  <a:schemeClr val="tx1">
                    <a:lumMod val="50000"/>
                  </a:schemeClr>
                </a:solidFill>
                <a:effectLst/>
                <a:latin typeface="Calibri" panose="020F0502020204030204" pitchFamily="34" charset="0"/>
              </a:rPr>
              <a:t>Work</a:t>
            </a:r>
            <a:r>
              <a:rPr kumimoji="0" lang="en-US" altLang="en-US" sz="1000" b="1" i="0" u="none" strike="noStrike" cap="none" normalizeH="0" dirty="0" smtClean="0">
                <a:ln>
                  <a:noFill/>
                </a:ln>
                <a:solidFill>
                  <a:schemeClr val="tx1">
                    <a:lumMod val="50000"/>
                  </a:schemeClr>
                </a:solidFill>
                <a:effectLst/>
                <a:latin typeface="Calibri" panose="020F0502020204030204" pitchFamily="34" charset="0"/>
              </a:rPr>
              <a:t> for Others (e.g. SEAS MS in Eng Science (Data Sci)</a:t>
            </a:r>
            <a:endParaRPr kumimoji="0" lang="en-US" altLang="en-US" sz="1000" b="1" i="0" u="none" strike="noStrike" cap="none" normalizeH="0" baseline="0" dirty="0" smtClean="0">
              <a:ln>
                <a:noFill/>
              </a:ln>
              <a:solidFill>
                <a:schemeClr val="tx1">
                  <a:lumMod val="50000"/>
                </a:schemeClr>
              </a:solidFill>
              <a:effectLst/>
              <a:latin typeface="Arial" panose="020B0604020202020204" pitchFamily="34" charset="0"/>
            </a:endParaRPr>
          </a:p>
        </p:txBody>
      </p:sp>
      <p:cxnSp>
        <p:nvCxnSpPr>
          <p:cNvPr id="1040" name="AutoShape 16"/>
          <p:cNvCxnSpPr>
            <a:cxnSpLocks noChangeShapeType="1"/>
          </p:cNvCxnSpPr>
          <p:nvPr/>
        </p:nvCxnSpPr>
        <p:spPr bwMode="auto">
          <a:xfrm flipH="1">
            <a:off x="3728838" y="4940185"/>
            <a:ext cx="731520" cy="0"/>
          </a:xfrm>
          <a:prstGeom prst="straightConnector1">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1" name="AutoShape 17"/>
          <p:cNvCxnSpPr>
            <a:cxnSpLocks noChangeShapeType="1"/>
          </p:cNvCxnSpPr>
          <p:nvPr/>
        </p:nvCxnSpPr>
        <p:spPr bwMode="auto">
          <a:xfrm>
            <a:off x="1930179" y="5419347"/>
            <a:ext cx="2530178" cy="859836"/>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2" name="AutoShape 18"/>
          <p:cNvCxnSpPr>
            <a:cxnSpLocks noChangeShapeType="1"/>
            <a:stCxn id="20" idx="2"/>
          </p:cNvCxnSpPr>
          <p:nvPr/>
        </p:nvCxnSpPr>
        <p:spPr bwMode="auto">
          <a:xfrm flipH="1">
            <a:off x="7841412" y="5412522"/>
            <a:ext cx="2296637" cy="866661"/>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1" name="AutoShape 16"/>
          <p:cNvCxnSpPr>
            <a:cxnSpLocks noChangeShapeType="1"/>
          </p:cNvCxnSpPr>
          <p:nvPr/>
        </p:nvCxnSpPr>
        <p:spPr bwMode="auto">
          <a:xfrm flipH="1">
            <a:off x="7752839" y="4891501"/>
            <a:ext cx="731520" cy="0"/>
          </a:xfrm>
          <a:prstGeom prst="straightConnector1">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3" name="AutoShape 17"/>
          <p:cNvCxnSpPr>
            <a:cxnSpLocks noChangeShapeType="1"/>
          </p:cNvCxnSpPr>
          <p:nvPr/>
        </p:nvCxnSpPr>
        <p:spPr bwMode="auto">
          <a:xfrm>
            <a:off x="7261465" y="3460423"/>
            <a:ext cx="2172526" cy="848671"/>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12" name="Group 11"/>
          <p:cNvGrpSpPr/>
          <p:nvPr/>
        </p:nvGrpSpPr>
        <p:grpSpPr>
          <a:xfrm>
            <a:off x="531473" y="4370106"/>
            <a:ext cx="3621024" cy="1033272"/>
            <a:chOff x="162000" y="3958031"/>
            <a:chExt cx="3660071" cy="1043487"/>
          </a:xfrm>
        </p:grpSpPr>
        <p:sp>
          <p:nvSpPr>
            <p:cNvPr id="13" name="Text Box 11"/>
            <p:cNvSpPr txBox="1">
              <a:spLocks noChangeArrowheads="1"/>
            </p:cNvSpPr>
            <p:nvPr/>
          </p:nvSpPr>
          <p:spPr bwMode="auto">
            <a:xfrm>
              <a:off x="173599" y="3958031"/>
              <a:ext cx="3156197" cy="1043487"/>
            </a:xfrm>
            <a:prstGeom prst="roundRect">
              <a:avLst/>
            </a:prstGeom>
            <a:solidFill>
              <a:schemeClr val="accent2">
                <a:lumMod val="20000"/>
                <a:lumOff val="80000"/>
              </a:schemeClr>
            </a:solidFill>
            <a:ln>
              <a:solidFill>
                <a:srgbClr val="41B6E6"/>
              </a:solid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70C0"/>
                  </a:solidFill>
                  <a:effectLst/>
                  <a:latin typeface="Calibri" panose="020F0502020204030204" pitchFamily="34" charset="0"/>
                  <a:cs typeface="Calibri" panose="020F0502020204030204" pitchFamily="34" charset="0"/>
                </a:rPr>
                <a:t>Innovation Support Team</a:t>
              </a:r>
            </a:p>
          </p:txBody>
        </p:sp>
        <p:sp>
          <p:nvSpPr>
            <p:cNvPr id="2" name="TextBox 1"/>
            <p:cNvSpPr txBox="1"/>
            <p:nvPr/>
          </p:nvSpPr>
          <p:spPr>
            <a:xfrm>
              <a:off x="162000" y="4237689"/>
              <a:ext cx="2018581" cy="714884"/>
            </a:xfrm>
            <a:prstGeom prst="rect">
              <a:avLst/>
            </a:prstGeom>
            <a:noFill/>
          </p:spPr>
          <p:txBody>
            <a:bodyPr wrap="square" rtlCol="0">
              <a:spAutoFit/>
            </a:bodyPr>
            <a:lstStyle/>
            <a:p>
              <a:pPr marL="173038" lvl="0" indent="-112713"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Christine Kroll, </a:t>
              </a:r>
              <a:r>
                <a:rPr lang="en-US" altLang="en-US" sz="1000" i="1" dirty="0" smtClean="0">
                  <a:solidFill>
                    <a:srgbClr val="000000"/>
                  </a:solidFill>
                  <a:latin typeface="Calibri" panose="020F0502020204030204" pitchFamily="34" charset="0"/>
                </a:rPr>
                <a:t>Convener</a:t>
              </a:r>
              <a:endParaRPr lang="en-US" altLang="en-US" sz="1000" i="1" dirty="0">
                <a:solidFill>
                  <a:srgbClr val="000000"/>
                </a:solidFill>
                <a:latin typeface="Elephant" panose="02020904090505020303" pitchFamily="18" charset="0"/>
              </a:endParaRPr>
            </a:p>
            <a:p>
              <a:pPr marL="173038" lvl="0" indent="-112713"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Tim Leyh</a:t>
              </a:r>
              <a:endParaRPr lang="en-US" altLang="en-US" sz="1000" dirty="0">
                <a:solidFill>
                  <a:srgbClr val="000000"/>
                </a:solidFill>
                <a:latin typeface="Elephant" panose="02020904090505020303" pitchFamily="18" charset="0"/>
              </a:endParaRPr>
            </a:p>
            <a:p>
              <a:pPr marL="173038" lvl="0" indent="-112713"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Lisa Stephens</a:t>
              </a:r>
              <a:endParaRPr lang="en-US" altLang="en-US" sz="1000" dirty="0">
                <a:solidFill>
                  <a:srgbClr val="000000"/>
                </a:solidFill>
                <a:latin typeface="Elephant" panose="02020904090505020303" pitchFamily="18" charset="0"/>
              </a:endParaRPr>
            </a:p>
            <a:p>
              <a:pPr marL="173038" lvl="0" indent="-112713"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Beth Fellendorf</a:t>
              </a:r>
              <a:endParaRPr lang="en-US" altLang="en-US" sz="1000" dirty="0">
                <a:solidFill>
                  <a:srgbClr val="000000"/>
                </a:solidFill>
                <a:latin typeface="Elephant" panose="02020904090505020303" pitchFamily="18" charset="0"/>
              </a:endParaRPr>
            </a:p>
          </p:txBody>
        </p:sp>
        <p:sp>
          <p:nvSpPr>
            <p:cNvPr id="25" name="TextBox 24"/>
            <p:cNvSpPr txBox="1"/>
            <p:nvPr/>
          </p:nvSpPr>
          <p:spPr>
            <a:xfrm>
              <a:off x="1803490" y="4237689"/>
              <a:ext cx="2018581" cy="707886"/>
            </a:xfrm>
            <a:prstGeom prst="rect">
              <a:avLst/>
            </a:prstGeom>
            <a:noFill/>
          </p:spPr>
          <p:txBody>
            <a:bodyPr wrap="square" rtlCol="0">
              <a:spAutoFit/>
            </a:bodyPr>
            <a:lstStyle/>
            <a:p>
              <a:pPr marL="287338"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Katie Darling</a:t>
              </a:r>
              <a:endParaRPr lang="en-US" altLang="en-US" sz="1000" dirty="0">
                <a:solidFill>
                  <a:srgbClr val="000000"/>
                </a:solidFill>
                <a:latin typeface="Elephant" panose="02020904090505020303" pitchFamily="18" charset="0"/>
              </a:endParaRPr>
            </a:p>
            <a:p>
              <a:pPr marL="287338"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Elaine Cusker</a:t>
              </a:r>
              <a:endParaRPr lang="en-US" altLang="en-US" sz="1000" dirty="0">
                <a:solidFill>
                  <a:srgbClr val="000000"/>
                </a:solidFill>
                <a:latin typeface="Elephant" panose="02020904090505020303" pitchFamily="18" charset="0"/>
              </a:endParaRPr>
            </a:p>
            <a:p>
              <a:pPr marL="287338"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Anne Reed</a:t>
              </a:r>
            </a:p>
            <a:p>
              <a:pPr marL="287338"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Jessica Clemons</a:t>
              </a:r>
              <a:endParaRPr lang="en-US" altLang="en-US" sz="1000" dirty="0">
                <a:latin typeface="Arial" panose="020B0604020202020204" pitchFamily="34" charset="0"/>
              </a:endParaRPr>
            </a:p>
          </p:txBody>
        </p:sp>
      </p:grpSp>
      <p:grpSp>
        <p:nvGrpSpPr>
          <p:cNvPr id="3" name="Group 2"/>
          <p:cNvGrpSpPr/>
          <p:nvPr/>
        </p:nvGrpSpPr>
        <p:grpSpPr>
          <a:xfrm>
            <a:off x="4379085" y="4370107"/>
            <a:ext cx="3711371" cy="1039538"/>
            <a:chOff x="4783749" y="3532076"/>
            <a:chExt cx="3939108" cy="1053221"/>
          </a:xfrm>
        </p:grpSpPr>
        <p:sp>
          <p:nvSpPr>
            <p:cNvPr id="15" name="Text Box 13"/>
            <p:cNvSpPr txBox="1">
              <a:spLocks noChangeArrowheads="1"/>
            </p:cNvSpPr>
            <p:nvPr/>
          </p:nvSpPr>
          <p:spPr bwMode="auto">
            <a:xfrm>
              <a:off x="4968970" y="3532076"/>
              <a:ext cx="3319142" cy="1042416"/>
            </a:xfrm>
            <a:prstGeom prst="roundRect">
              <a:avLst/>
            </a:prstGeom>
            <a:solidFill>
              <a:schemeClr val="accent6">
                <a:lumMod val="10000"/>
                <a:lumOff val="90000"/>
              </a:schemeClr>
            </a:solidFill>
            <a:ln>
              <a:solidFill>
                <a:srgbClr val="41B6E6"/>
              </a:solid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1">
                      <a:lumMod val="75000"/>
                    </a:schemeClr>
                  </a:solidFill>
                  <a:effectLst/>
                  <a:latin typeface="Calibri" panose="020F0502020204030204" pitchFamily="34" charset="0"/>
                  <a:cs typeface="Calibri" panose="020F0502020204030204" pitchFamily="34" charset="0"/>
                </a:rPr>
                <a:t>Strategy Team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Calibri" panose="020F0502020204030204" pitchFamily="34" charset="0"/>
              </a:endParaRPr>
            </a:p>
          </p:txBody>
        </p:sp>
        <p:sp>
          <p:nvSpPr>
            <p:cNvPr id="26" name="TextBox 25"/>
            <p:cNvSpPr txBox="1"/>
            <p:nvPr/>
          </p:nvSpPr>
          <p:spPr>
            <a:xfrm>
              <a:off x="4783749" y="3868093"/>
              <a:ext cx="2211441" cy="717204"/>
            </a:xfrm>
            <a:prstGeom prst="rect">
              <a:avLst/>
            </a:prstGeom>
            <a:noFill/>
          </p:spPr>
          <p:txBody>
            <a:bodyPr wrap="square" rtlCol="0">
              <a:spAutoFit/>
            </a:bodyPr>
            <a:lstStyle/>
            <a:p>
              <a:pPr marL="341313"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Abani Patra, </a:t>
              </a:r>
              <a:r>
                <a:rPr lang="en-US" altLang="en-US" sz="1000" i="1" dirty="0" smtClean="0">
                  <a:solidFill>
                    <a:srgbClr val="000000"/>
                  </a:solidFill>
                  <a:latin typeface="Calibri" panose="020F0502020204030204" pitchFamily="34" charset="0"/>
                </a:rPr>
                <a:t>Director</a:t>
              </a:r>
              <a:endParaRPr lang="en-US" altLang="en-US" sz="1000" i="1" dirty="0">
                <a:solidFill>
                  <a:srgbClr val="000000"/>
                </a:solidFill>
                <a:latin typeface="Calibri" panose="020F0502020204030204" pitchFamily="34" charset="0"/>
              </a:endParaRPr>
            </a:p>
            <a:p>
              <a:pPr marL="341313"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Gino Biondini</a:t>
              </a:r>
            </a:p>
            <a:p>
              <a:pPr marL="341313"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Sanjukta </a:t>
              </a:r>
              <a:r>
                <a:rPr lang="en-US" altLang="en-US" sz="1000" dirty="0" smtClean="0">
                  <a:solidFill>
                    <a:srgbClr val="000000"/>
                  </a:solidFill>
                  <a:latin typeface="Calibri" panose="020F0502020204030204" pitchFamily="34" charset="0"/>
                </a:rPr>
                <a:t>Smith</a:t>
              </a:r>
            </a:p>
            <a:p>
              <a:pPr marL="341313" lvl="0" indent="-171450" eaLnBrk="0" fontAlgn="base" hangingPunct="0">
                <a:spcBef>
                  <a:spcPct val="0"/>
                </a:spcBef>
                <a:spcAft>
                  <a:spcPct val="0"/>
                </a:spcAft>
                <a:buSzPts val="1000"/>
                <a:buFont typeface="Symbol" panose="05050102010706020507" pitchFamily="18" charset="2"/>
                <a:buChar char="·"/>
              </a:pPr>
              <a:r>
                <a:rPr lang="en-US" altLang="en-US" sz="1000" dirty="0" smtClean="0">
                  <a:solidFill>
                    <a:srgbClr val="000000"/>
                  </a:solidFill>
                  <a:latin typeface="Calibri" panose="020F0502020204030204" pitchFamily="34" charset="0"/>
                </a:rPr>
                <a:t>Tom Furlani</a:t>
              </a:r>
              <a:endParaRPr lang="en-US" altLang="en-US" sz="1000" dirty="0">
                <a:solidFill>
                  <a:srgbClr val="000000"/>
                </a:solidFill>
                <a:latin typeface="Calibri" panose="020F0502020204030204" pitchFamily="34" charset="0"/>
              </a:endParaRPr>
            </a:p>
          </p:txBody>
        </p:sp>
        <p:sp>
          <p:nvSpPr>
            <p:cNvPr id="27" name="TextBox 26"/>
            <p:cNvSpPr txBox="1"/>
            <p:nvPr/>
          </p:nvSpPr>
          <p:spPr>
            <a:xfrm>
              <a:off x="6704276" y="3851914"/>
              <a:ext cx="2018581" cy="553997"/>
            </a:xfrm>
            <a:prstGeom prst="rect">
              <a:avLst/>
            </a:prstGeom>
            <a:noFill/>
          </p:spPr>
          <p:txBody>
            <a:bodyPr wrap="square" rtlCol="0">
              <a:spAutoFit/>
            </a:bodyPr>
            <a:lstStyle/>
            <a:p>
              <a:pPr marL="341313"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Scott Doyle</a:t>
              </a:r>
            </a:p>
            <a:p>
              <a:pPr marL="341313"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Mark Kiviniemi</a:t>
              </a:r>
            </a:p>
            <a:p>
              <a:pPr marL="341313"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Kathy Boje</a:t>
              </a:r>
              <a:endParaRPr lang="en-US" altLang="en-US" sz="1050" dirty="0">
                <a:latin typeface="Arial" panose="020B0604020202020204" pitchFamily="34" charset="0"/>
              </a:endParaRPr>
            </a:p>
          </p:txBody>
        </p:sp>
      </p:grpSp>
      <p:grpSp>
        <p:nvGrpSpPr>
          <p:cNvPr id="17" name="Group 16"/>
          <p:cNvGrpSpPr/>
          <p:nvPr/>
        </p:nvGrpSpPr>
        <p:grpSpPr>
          <a:xfrm>
            <a:off x="8483052" y="4370106"/>
            <a:ext cx="3611216" cy="1042416"/>
            <a:chOff x="8284294" y="3936091"/>
            <a:chExt cx="3611216" cy="1042416"/>
          </a:xfrm>
        </p:grpSpPr>
        <p:sp>
          <p:nvSpPr>
            <p:cNvPr id="20" name="Text Box 13"/>
            <p:cNvSpPr txBox="1">
              <a:spLocks noChangeArrowheads="1"/>
            </p:cNvSpPr>
            <p:nvPr/>
          </p:nvSpPr>
          <p:spPr bwMode="auto">
            <a:xfrm>
              <a:off x="8375667" y="3936091"/>
              <a:ext cx="3127248" cy="1042416"/>
            </a:xfrm>
            <a:prstGeom prst="roundRect">
              <a:avLst/>
            </a:prstGeom>
            <a:solidFill>
              <a:schemeClr val="accent6">
                <a:lumMod val="10000"/>
                <a:lumOff val="90000"/>
              </a:schemeClr>
            </a:solidFill>
            <a:ln>
              <a:solidFill>
                <a:srgbClr val="41B6E6"/>
              </a:solid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accent1">
                      <a:lumMod val="75000"/>
                    </a:schemeClr>
                  </a:solidFill>
                  <a:effectLst/>
                  <a:latin typeface="Calibri" panose="020F0502020204030204" pitchFamily="34" charset="0"/>
                  <a:cs typeface="Calibri" panose="020F0502020204030204" pitchFamily="34" charset="0"/>
                </a:rPr>
                <a:t>Business Officer Team</a:t>
              </a:r>
            </a:p>
            <a:p>
              <a:pPr marL="233363" marR="0" lvl="0" indent="-233363"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endParaRPr kumimoji="0" lang="en-US" altLang="en-US" sz="1100" b="0" i="0" u="none" strike="noStrike" cap="none" normalizeH="0" baseline="0" dirty="0" smtClean="0">
                <a:ln>
                  <a:noFill/>
                </a:ln>
                <a:solidFill>
                  <a:srgbClr val="000000"/>
                </a:solidFill>
                <a:effectLst/>
                <a:latin typeface="Calibri" panose="020F0502020204030204" pitchFamily="34" charset="0"/>
              </a:endParaRPr>
            </a:p>
          </p:txBody>
        </p:sp>
        <p:sp>
          <p:nvSpPr>
            <p:cNvPr id="30" name="TextBox 29"/>
            <p:cNvSpPr txBox="1"/>
            <p:nvPr/>
          </p:nvSpPr>
          <p:spPr>
            <a:xfrm>
              <a:off x="8284294" y="4229171"/>
              <a:ext cx="1901878" cy="553998"/>
            </a:xfrm>
            <a:prstGeom prst="rect">
              <a:avLst/>
            </a:prstGeom>
            <a:noFill/>
          </p:spPr>
          <p:txBody>
            <a:bodyPr wrap="square" rtlCol="0">
              <a:spAutoFit/>
            </a:bodyPr>
            <a:lstStyle/>
            <a:p>
              <a:pPr marL="341313"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Bill McDonnell, </a:t>
              </a:r>
              <a:r>
                <a:rPr lang="en-US" altLang="en-US" sz="1000" i="1" dirty="0">
                  <a:solidFill>
                    <a:srgbClr val="000000"/>
                  </a:solidFill>
                  <a:latin typeface="Calibri" panose="020F0502020204030204" pitchFamily="34" charset="0"/>
                </a:rPr>
                <a:t>Convener</a:t>
              </a:r>
            </a:p>
            <a:p>
              <a:pPr marL="341313"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Joe Kerr</a:t>
              </a:r>
            </a:p>
            <a:p>
              <a:pPr marL="341313"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Kristin </a:t>
              </a:r>
              <a:r>
                <a:rPr lang="en-US" altLang="en-US" sz="1000" dirty="0" smtClean="0">
                  <a:solidFill>
                    <a:srgbClr val="000000"/>
                  </a:solidFill>
                  <a:latin typeface="Calibri" panose="020F0502020204030204" pitchFamily="34" charset="0"/>
                </a:rPr>
                <a:t>Gniazdowski</a:t>
              </a:r>
              <a:endParaRPr lang="en-US" altLang="en-US" sz="1000" dirty="0">
                <a:solidFill>
                  <a:srgbClr val="000000"/>
                </a:solidFill>
                <a:latin typeface="Calibri" panose="020F0502020204030204" pitchFamily="34" charset="0"/>
              </a:endParaRPr>
            </a:p>
          </p:txBody>
        </p:sp>
        <p:sp>
          <p:nvSpPr>
            <p:cNvPr id="31" name="TextBox 30"/>
            <p:cNvSpPr txBox="1"/>
            <p:nvPr/>
          </p:nvSpPr>
          <p:spPr>
            <a:xfrm>
              <a:off x="9993632" y="4244576"/>
              <a:ext cx="1901878" cy="553998"/>
            </a:xfrm>
            <a:prstGeom prst="rect">
              <a:avLst/>
            </a:prstGeom>
            <a:noFill/>
          </p:spPr>
          <p:txBody>
            <a:bodyPr wrap="square" rtlCol="0">
              <a:spAutoFit/>
            </a:bodyPr>
            <a:lstStyle/>
            <a:p>
              <a:pPr marL="341313" lvl="0" indent="-171450" eaLnBrk="0" fontAlgn="base" hangingPunct="0">
                <a:spcBef>
                  <a:spcPct val="0"/>
                </a:spcBef>
                <a:spcAft>
                  <a:spcPct val="0"/>
                </a:spcAft>
                <a:buSzPts val="1000"/>
                <a:buFont typeface="Symbol" panose="05050102010706020507" pitchFamily="18" charset="2"/>
                <a:buChar char="·"/>
              </a:pPr>
              <a:r>
                <a:rPr lang="en-US" altLang="en-US" sz="1000" dirty="0" smtClean="0">
                  <a:solidFill>
                    <a:srgbClr val="000000"/>
                  </a:solidFill>
                  <a:latin typeface="Calibri" panose="020F0502020204030204" pitchFamily="34" charset="0"/>
                </a:rPr>
                <a:t>Mike </a:t>
              </a:r>
              <a:r>
                <a:rPr lang="en-US" altLang="en-US" sz="1000" dirty="0">
                  <a:solidFill>
                    <a:srgbClr val="000000"/>
                  </a:solidFill>
                  <a:latin typeface="Calibri" panose="020F0502020204030204" pitchFamily="34" charset="0"/>
                </a:rPr>
                <a:t>Redfern</a:t>
              </a:r>
            </a:p>
            <a:p>
              <a:pPr marL="341313"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Sandy Drabek</a:t>
              </a:r>
            </a:p>
            <a:p>
              <a:pPr marL="341313" lvl="0" indent="-171450" eaLnBrk="0" fontAlgn="base" hangingPunct="0">
                <a:spcBef>
                  <a:spcPct val="0"/>
                </a:spcBef>
                <a:spcAft>
                  <a:spcPct val="0"/>
                </a:spcAft>
                <a:buSzPts val="1000"/>
                <a:buFont typeface="Symbol" panose="05050102010706020507" pitchFamily="18" charset="2"/>
                <a:buChar char="·"/>
              </a:pPr>
              <a:r>
                <a:rPr lang="en-US" altLang="en-US" sz="1000" dirty="0">
                  <a:solidFill>
                    <a:srgbClr val="000000"/>
                  </a:solidFill>
                  <a:latin typeface="Calibri" panose="020F0502020204030204" pitchFamily="34" charset="0"/>
                </a:rPr>
                <a:t>Ken Suski</a:t>
              </a:r>
              <a:endParaRPr lang="en-US" altLang="en-US" sz="1050" dirty="0">
                <a:latin typeface="Arial" panose="020B0604020202020204" pitchFamily="34" charset="0"/>
              </a:endParaRPr>
            </a:p>
          </p:txBody>
        </p:sp>
      </p:grpSp>
      <p:cxnSp>
        <p:nvCxnSpPr>
          <p:cNvPr id="40" name="AutoShape 17"/>
          <p:cNvCxnSpPr>
            <a:cxnSpLocks noChangeShapeType="1"/>
          </p:cNvCxnSpPr>
          <p:nvPr/>
        </p:nvCxnSpPr>
        <p:spPr bwMode="auto">
          <a:xfrm flipH="1">
            <a:off x="2682816" y="3460423"/>
            <a:ext cx="2158604" cy="871034"/>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8" name="Straight Arrow Connector 47"/>
          <p:cNvCxnSpPr/>
          <p:nvPr/>
        </p:nvCxnSpPr>
        <p:spPr>
          <a:xfrm>
            <a:off x="6044245" y="5334152"/>
            <a:ext cx="0" cy="164157"/>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041374" y="4304742"/>
            <a:ext cx="0" cy="164157"/>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697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11" t="9524" r="135" b="9524"/>
          <a:stretch/>
        </p:blipFill>
        <p:spPr>
          <a:xfrm>
            <a:off x="2122556" y="1458989"/>
            <a:ext cx="7946888" cy="4937760"/>
          </a:xfrm>
          <a:prstGeom prst="rect">
            <a:avLst/>
          </a:prstGeom>
        </p:spPr>
      </p:pic>
      <p:sp>
        <p:nvSpPr>
          <p:cNvPr id="5" name="Title 3"/>
          <p:cNvSpPr>
            <a:spLocks noGrp="1"/>
          </p:cNvSpPr>
          <p:nvPr>
            <p:ph type="title"/>
          </p:nvPr>
        </p:nvSpPr>
        <p:spPr>
          <a:xfrm>
            <a:off x="618067" y="923482"/>
            <a:ext cx="10947400" cy="729723"/>
          </a:xfrm>
        </p:spPr>
        <p:txBody>
          <a:bodyPr anchor="t">
            <a:noAutofit/>
          </a:bodyPr>
          <a:lstStyle/>
          <a:p>
            <a:pPr algn="ctr"/>
            <a:r>
              <a:rPr lang="en-US" sz="2800" dirty="0" smtClean="0"/>
              <a:t>CENTER FOR DIVERSITY INNOVATION (CDI)</a:t>
            </a:r>
            <a:br>
              <a:rPr lang="en-US" sz="2800" dirty="0" smtClean="0"/>
            </a:br>
            <a:r>
              <a:rPr lang="en-US" sz="2400" dirty="0" smtClean="0">
                <a:solidFill>
                  <a:schemeClr val="tx1">
                    <a:lumMod val="50000"/>
                  </a:schemeClr>
                </a:solidFill>
              </a:rPr>
              <a:t>Vision</a:t>
            </a:r>
            <a:r>
              <a:rPr lang="en-US" sz="2400" dirty="0" smtClean="0">
                <a:solidFill>
                  <a:schemeClr val="bg1">
                    <a:lumMod val="50000"/>
                  </a:schemeClr>
                </a:solidFill>
              </a:rPr>
              <a:t/>
            </a:r>
            <a:br>
              <a:rPr lang="en-US" sz="2400" dirty="0" smtClean="0">
                <a:solidFill>
                  <a:schemeClr val="bg1">
                    <a:lumMod val="50000"/>
                  </a:schemeClr>
                </a:solidFill>
              </a:rPr>
            </a:br>
            <a:endParaRPr lang="en-US" sz="2800" dirty="0">
              <a:solidFill>
                <a:srgbClr val="FFC000"/>
              </a:solidFill>
            </a:endParaRPr>
          </a:p>
        </p:txBody>
      </p:sp>
      <p:sp>
        <p:nvSpPr>
          <p:cNvPr id="2" name="TextBox 1"/>
          <p:cNvSpPr txBox="1"/>
          <p:nvPr/>
        </p:nvSpPr>
        <p:spPr>
          <a:xfrm>
            <a:off x="1891602" y="6396749"/>
            <a:ext cx="8177842" cy="400110"/>
          </a:xfrm>
          <a:prstGeom prst="rect">
            <a:avLst/>
          </a:prstGeom>
          <a:noFill/>
        </p:spPr>
        <p:txBody>
          <a:bodyPr wrap="square" rtlCol="0">
            <a:spAutoFit/>
          </a:bodyPr>
          <a:lstStyle/>
          <a:p>
            <a:r>
              <a:rPr lang="en-US" sz="2000" b="1" i="1" dirty="0" smtClean="0">
                <a:solidFill>
                  <a:srgbClr val="0070C0"/>
                </a:solidFill>
              </a:rPr>
              <a:t>NOTE: All 12 academic units are involved in this initiative</a:t>
            </a:r>
            <a:endParaRPr lang="en-US" sz="2000" b="1" i="1" dirty="0">
              <a:solidFill>
                <a:srgbClr val="0070C0"/>
              </a:solidFill>
            </a:endParaRPr>
          </a:p>
        </p:txBody>
      </p:sp>
    </p:spTree>
    <p:extLst>
      <p:ext uri="{BB962C8B-B14F-4D97-AF65-F5344CB8AC3E}">
        <p14:creationId xmlns:p14="http://schemas.microsoft.com/office/powerpoint/2010/main" val="624860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8532" y="958460"/>
            <a:ext cx="10694935" cy="654736"/>
          </a:xfrm>
        </p:spPr>
        <p:txBody>
          <a:bodyPr anchor="t"/>
          <a:lstStyle/>
          <a:p>
            <a:pPr algn="ctr"/>
            <a:r>
              <a:rPr lang="en-US" sz="3200" dirty="0" smtClean="0"/>
              <a:t>INSTITUTE FOR GENOMIC LITERACY (IGL)</a:t>
            </a:r>
            <a:endParaRPr lang="en-US" sz="3200" dirty="0"/>
          </a:p>
        </p:txBody>
      </p:sp>
      <p:pic>
        <p:nvPicPr>
          <p:cNvPr id="16" name="Picture 15"/>
          <p:cNvPicPr>
            <a:picLocks noChangeAspect="1"/>
          </p:cNvPicPr>
          <p:nvPr/>
        </p:nvPicPr>
        <p:blipFill>
          <a:blip r:embed="rId2"/>
          <a:stretch>
            <a:fillRect/>
          </a:stretch>
        </p:blipFill>
        <p:spPr>
          <a:xfrm>
            <a:off x="2479651" y="2151529"/>
            <a:ext cx="7077887" cy="4262536"/>
          </a:xfrm>
          <a:prstGeom prst="rect">
            <a:avLst/>
          </a:prstGeom>
        </p:spPr>
      </p:pic>
      <p:sp>
        <p:nvSpPr>
          <p:cNvPr id="20" name="Left-Right Arrow 19"/>
          <p:cNvSpPr/>
          <p:nvPr/>
        </p:nvSpPr>
        <p:spPr>
          <a:xfrm rot="18485716">
            <a:off x="3383524" y="3708016"/>
            <a:ext cx="1913173" cy="295806"/>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2729079">
            <a:off x="6775452" y="3638762"/>
            <a:ext cx="2090940" cy="303403"/>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Right Arrow 21"/>
          <p:cNvSpPr/>
          <p:nvPr/>
        </p:nvSpPr>
        <p:spPr>
          <a:xfrm>
            <a:off x="5263401" y="5952400"/>
            <a:ext cx="1635895" cy="295806"/>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2968146" y="3328798"/>
            <a:ext cx="1174376" cy="461665"/>
          </a:xfrm>
          <a:prstGeom prst="rect">
            <a:avLst/>
          </a:prstGeom>
          <a:noFill/>
          <a:ln>
            <a:solidFill>
              <a:schemeClr val="accent1"/>
            </a:solidFill>
          </a:ln>
        </p:spPr>
        <p:txBody>
          <a:bodyPr wrap="square" rtlCol="0" anchor="ctr">
            <a:spAutoFit/>
          </a:bodyPr>
          <a:lstStyle/>
          <a:p>
            <a:pPr algn="ctr"/>
            <a:r>
              <a:rPr lang="en-US" sz="1200" b="1" dirty="0" smtClean="0">
                <a:solidFill>
                  <a:schemeClr val="tx1">
                    <a:lumMod val="50000"/>
                  </a:schemeClr>
                </a:solidFill>
              </a:rPr>
              <a:t>Community</a:t>
            </a:r>
          </a:p>
          <a:p>
            <a:pPr algn="ctr"/>
            <a:r>
              <a:rPr lang="en-US" sz="1200" b="1" dirty="0">
                <a:solidFill>
                  <a:schemeClr val="tx1">
                    <a:lumMod val="50000"/>
                  </a:schemeClr>
                </a:solidFill>
              </a:rPr>
              <a:t>e</a:t>
            </a:r>
            <a:r>
              <a:rPr lang="en-US" sz="1200" b="1" dirty="0" smtClean="0">
                <a:solidFill>
                  <a:schemeClr val="tx1">
                    <a:lumMod val="50000"/>
                  </a:schemeClr>
                </a:solidFill>
              </a:rPr>
              <a:t>ngagement</a:t>
            </a:r>
            <a:endParaRPr lang="en-US" sz="1200" b="1" dirty="0">
              <a:solidFill>
                <a:schemeClr val="tx1">
                  <a:lumMod val="50000"/>
                </a:schemeClr>
              </a:solidFill>
            </a:endParaRPr>
          </a:p>
        </p:txBody>
      </p:sp>
      <p:sp>
        <p:nvSpPr>
          <p:cNvPr id="33" name="TextBox 32"/>
          <p:cNvSpPr txBox="1"/>
          <p:nvPr/>
        </p:nvSpPr>
        <p:spPr>
          <a:xfrm>
            <a:off x="5269440" y="6318403"/>
            <a:ext cx="1623816" cy="461665"/>
          </a:xfrm>
          <a:prstGeom prst="rect">
            <a:avLst/>
          </a:prstGeom>
          <a:noFill/>
          <a:ln>
            <a:solidFill>
              <a:schemeClr val="accent1"/>
            </a:solidFill>
          </a:ln>
        </p:spPr>
        <p:txBody>
          <a:bodyPr wrap="square" rtlCol="0" anchor="ctr">
            <a:spAutoFit/>
          </a:bodyPr>
          <a:lstStyle/>
          <a:p>
            <a:pPr algn="ctr"/>
            <a:r>
              <a:rPr lang="en-US" sz="1200" b="1" dirty="0" smtClean="0">
                <a:solidFill>
                  <a:schemeClr val="tx1">
                    <a:lumMod val="50000"/>
                  </a:schemeClr>
                </a:solidFill>
              </a:rPr>
              <a:t>Online modules</a:t>
            </a:r>
          </a:p>
          <a:p>
            <a:pPr algn="ctr"/>
            <a:r>
              <a:rPr lang="en-US" sz="1200" b="1" dirty="0">
                <a:solidFill>
                  <a:schemeClr val="tx1">
                    <a:lumMod val="50000"/>
                  </a:schemeClr>
                </a:solidFill>
              </a:rPr>
              <a:t>a</a:t>
            </a:r>
            <a:r>
              <a:rPr lang="en-US" sz="1200" b="1" dirty="0" smtClean="0">
                <a:solidFill>
                  <a:schemeClr val="tx1">
                    <a:lumMod val="50000"/>
                  </a:schemeClr>
                </a:solidFill>
              </a:rPr>
              <a:t>nd resources</a:t>
            </a:r>
            <a:endParaRPr lang="en-US" sz="1200" b="1" dirty="0">
              <a:solidFill>
                <a:schemeClr val="tx1">
                  <a:lumMod val="50000"/>
                </a:schemeClr>
              </a:solidFill>
            </a:endParaRPr>
          </a:p>
        </p:txBody>
      </p:sp>
      <p:sp>
        <p:nvSpPr>
          <p:cNvPr id="34" name="TextBox 33"/>
          <p:cNvSpPr txBox="1"/>
          <p:nvPr/>
        </p:nvSpPr>
        <p:spPr>
          <a:xfrm>
            <a:off x="7820922" y="3126409"/>
            <a:ext cx="1430654" cy="276999"/>
          </a:xfrm>
          <a:prstGeom prst="rect">
            <a:avLst/>
          </a:prstGeom>
          <a:noFill/>
          <a:ln>
            <a:solidFill>
              <a:schemeClr val="accent1"/>
            </a:solidFill>
          </a:ln>
        </p:spPr>
        <p:txBody>
          <a:bodyPr wrap="square" rtlCol="0" anchor="ctr">
            <a:spAutoFit/>
          </a:bodyPr>
          <a:lstStyle/>
          <a:p>
            <a:pPr algn="ctr"/>
            <a:r>
              <a:rPr lang="en-US" sz="1200" b="1" dirty="0" smtClean="0">
                <a:solidFill>
                  <a:schemeClr val="tx1">
                    <a:lumMod val="50000"/>
                  </a:schemeClr>
                </a:solidFill>
              </a:rPr>
              <a:t>Patient advocacy</a:t>
            </a:r>
            <a:endParaRPr lang="en-US" sz="1200" b="1" dirty="0">
              <a:solidFill>
                <a:schemeClr val="tx1">
                  <a:lumMod val="50000"/>
                </a:schemeClr>
              </a:solidFill>
            </a:endParaRPr>
          </a:p>
        </p:txBody>
      </p:sp>
      <p:sp>
        <p:nvSpPr>
          <p:cNvPr id="35" name="Right Arrow 34"/>
          <p:cNvSpPr/>
          <p:nvPr/>
        </p:nvSpPr>
        <p:spPr>
          <a:xfrm>
            <a:off x="8459819" y="3591198"/>
            <a:ext cx="978408" cy="599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9640408" y="3253686"/>
            <a:ext cx="1909482" cy="1873624"/>
          </a:xfrm>
          <a:prstGeom prst="roundRect">
            <a:avLst/>
          </a:prstGeom>
          <a:solidFill>
            <a:schemeClr val="accent1">
              <a:lumMod val="40000"/>
              <a:lumOff val="60000"/>
            </a:schemeClr>
          </a:solidFill>
        </p:spPr>
        <p:txBody>
          <a:bodyPr wrap="square" rtlCol="0">
            <a:noAutofit/>
          </a:bodyPr>
          <a:lstStyle/>
          <a:p>
            <a:pPr algn="ctr"/>
            <a:r>
              <a:rPr lang="en-US" sz="1600" b="1" dirty="0" smtClean="0">
                <a:solidFill>
                  <a:schemeClr val="bg1"/>
                </a:solidFill>
              </a:rPr>
              <a:t>Community Engagement, Public Policy &amp; Integrated Clinical Practice</a:t>
            </a:r>
            <a:endParaRPr lang="en-US" sz="1600" b="1" dirty="0">
              <a:solidFill>
                <a:schemeClr val="bg1"/>
              </a:solidFill>
            </a:endParaRPr>
          </a:p>
        </p:txBody>
      </p:sp>
      <p:sp>
        <p:nvSpPr>
          <p:cNvPr id="37" name="TextBox 36"/>
          <p:cNvSpPr txBox="1"/>
          <p:nvPr/>
        </p:nvSpPr>
        <p:spPr>
          <a:xfrm>
            <a:off x="276785" y="5812237"/>
            <a:ext cx="3865737" cy="861774"/>
          </a:xfrm>
          <a:prstGeom prst="rect">
            <a:avLst/>
          </a:prstGeom>
          <a:noFill/>
        </p:spPr>
        <p:txBody>
          <a:bodyPr wrap="square" rtlCol="0">
            <a:spAutoFit/>
          </a:bodyPr>
          <a:lstStyle/>
          <a:p>
            <a:r>
              <a:rPr lang="en-US" sz="1400" b="1" i="1" dirty="0" smtClean="0">
                <a:solidFill>
                  <a:schemeClr val="accent2">
                    <a:lumMod val="75000"/>
                  </a:schemeClr>
                </a:solidFill>
              </a:rPr>
              <a:t>4 </a:t>
            </a:r>
            <a:r>
              <a:rPr lang="en-US" sz="1200" b="1" i="1" dirty="0" smtClean="0">
                <a:solidFill>
                  <a:schemeClr val="accent2">
                    <a:lumMod val="75000"/>
                  </a:schemeClr>
                </a:solidFill>
              </a:rPr>
              <a:t>tracks </a:t>
            </a:r>
            <a:r>
              <a:rPr lang="en-US" sz="1100" b="1" i="1" dirty="0" smtClean="0">
                <a:solidFill>
                  <a:schemeClr val="accent2">
                    <a:lumMod val="75000"/>
                  </a:schemeClr>
                </a:solidFill>
              </a:rPr>
              <a:t>for</a:t>
            </a:r>
            <a:r>
              <a:rPr lang="en-US" sz="1200" b="1" i="1" dirty="0" smtClean="0">
                <a:solidFill>
                  <a:schemeClr val="accent2">
                    <a:lumMod val="75000"/>
                  </a:schemeClr>
                </a:solidFill>
              </a:rPr>
              <a:t> students in: - liberal arts</a:t>
            </a:r>
          </a:p>
          <a:p>
            <a:pPr marL="1774825" indent="-1774825"/>
            <a:r>
              <a:rPr lang="en-US" sz="1200" b="1" i="1" dirty="0">
                <a:solidFill>
                  <a:schemeClr val="accent2">
                    <a:lumMod val="75000"/>
                  </a:schemeClr>
                </a:solidFill>
              </a:rPr>
              <a:t>	</a:t>
            </a:r>
            <a:r>
              <a:rPr lang="en-US" sz="1200" b="1" i="1" dirty="0" smtClean="0">
                <a:solidFill>
                  <a:schemeClr val="accent2">
                    <a:lumMod val="75000"/>
                  </a:schemeClr>
                </a:solidFill>
              </a:rPr>
              <a:t>-healthcare</a:t>
            </a:r>
          </a:p>
          <a:p>
            <a:pPr marL="1774825" indent="-1774825"/>
            <a:r>
              <a:rPr lang="en-US" sz="1200" b="1" i="1" dirty="0" smtClean="0">
                <a:solidFill>
                  <a:schemeClr val="accent2">
                    <a:lumMod val="75000"/>
                  </a:schemeClr>
                </a:solidFill>
              </a:rPr>
              <a:t>	-education</a:t>
            </a:r>
          </a:p>
          <a:p>
            <a:pPr marL="1774825" indent="-1774825"/>
            <a:r>
              <a:rPr lang="en-US" sz="1200" b="1" i="1" dirty="0" smtClean="0">
                <a:solidFill>
                  <a:schemeClr val="accent2">
                    <a:lumMod val="75000"/>
                  </a:schemeClr>
                </a:solidFill>
              </a:rPr>
              <a:t>	-science communication</a:t>
            </a:r>
          </a:p>
        </p:txBody>
      </p:sp>
      <p:sp>
        <p:nvSpPr>
          <p:cNvPr id="38" name="TextBox 37"/>
          <p:cNvSpPr txBox="1"/>
          <p:nvPr/>
        </p:nvSpPr>
        <p:spPr>
          <a:xfrm>
            <a:off x="8809130" y="5948814"/>
            <a:ext cx="3865737" cy="646331"/>
          </a:xfrm>
          <a:prstGeom prst="rect">
            <a:avLst/>
          </a:prstGeom>
          <a:noFill/>
        </p:spPr>
        <p:txBody>
          <a:bodyPr wrap="square" rtlCol="0">
            <a:spAutoFit/>
          </a:bodyPr>
          <a:lstStyle/>
          <a:p>
            <a:r>
              <a:rPr lang="en-US" sz="1200" b="1" i="1" u="sng" dirty="0" smtClean="0">
                <a:solidFill>
                  <a:schemeClr val="accent2">
                    <a:lumMod val="75000"/>
                  </a:schemeClr>
                </a:solidFill>
              </a:rPr>
              <a:t>Continuing education and interprofessional education </a:t>
            </a:r>
            <a:r>
              <a:rPr lang="en-US" sz="1200" b="1" i="1" dirty="0" smtClean="0">
                <a:solidFill>
                  <a:schemeClr val="accent2">
                    <a:lumMod val="75000"/>
                  </a:schemeClr>
                </a:solidFill>
              </a:rPr>
              <a:t>(Medicine, Nursing, Pharmacy, Education, Law, Social Work)</a:t>
            </a:r>
          </a:p>
        </p:txBody>
      </p:sp>
      <p:sp>
        <p:nvSpPr>
          <p:cNvPr id="39" name="TextBox 38"/>
          <p:cNvSpPr txBox="1"/>
          <p:nvPr/>
        </p:nvSpPr>
        <p:spPr>
          <a:xfrm>
            <a:off x="457200" y="1433882"/>
            <a:ext cx="11277600" cy="697193"/>
          </a:xfrm>
          <a:prstGeom prst="rect">
            <a:avLst/>
          </a:prstGeom>
          <a:noFill/>
        </p:spPr>
        <p:txBody>
          <a:bodyPr wrap="square" rtlCol="0">
            <a:noAutofit/>
          </a:bodyPr>
          <a:lstStyle/>
          <a:p>
            <a:r>
              <a:rPr lang="en-US" sz="1400" b="1" i="1" u="sng" dirty="0" smtClean="0">
                <a:solidFill>
                  <a:schemeClr val="tx1">
                    <a:lumMod val="50000"/>
                  </a:schemeClr>
                </a:solidFill>
              </a:rPr>
              <a:t>Genomic Literacy</a:t>
            </a:r>
            <a:r>
              <a:rPr lang="en-US" sz="1400" b="1" u="sng" dirty="0" smtClean="0">
                <a:solidFill>
                  <a:schemeClr val="tx1">
                    <a:lumMod val="50000"/>
                  </a:schemeClr>
                </a:solidFill>
              </a:rPr>
              <a:t>: a broad exploration of science, humanity, identify, ethics and justice. </a:t>
            </a:r>
            <a:r>
              <a:rPr lang="en-US" sz="1400" b="1" dirty="0" smtClean="0">
                <a:solidFill>
                  <a:schemeClr val="tx1">
                    <a:lumMod val="50000"/>
                  </a:schemeClr>
                </a:solidFill>
              </a:rPr>
              <a:t>Program and course development for </a:t>
            </a:r>
            <a:r>
              <a:rPr lang="en-US" sz="1400" b="1" u="sng" dirty="0" smtClean="0">
                <a:solidFill>
                  <a:schemeClr val="tx1">
                    <a:lumMod val="50000"/>
                  </a:schemeClr>
                </a:solidFill>
              </a:rPr>
              <a:t>three interrelated initiatives</a:t>
            </a:r>
            <a:r>
              <a:rPr lang="en-US" sz="1400" b="1" dirty="0" smtClean="0">
                <a:solidFill>
                  <a:schemeClr val="tx1">
                    <a:lumMod val="50000"/>
                  </a:schemeClr>
                </a:solidFill>
              </a:rPr>
              <a:t> will be performed in parallel. Throughout, there will be a collaboration between the sciences, arts and humanities. This model will be exportable throughout SUNY, making New York a destination for developing genomic literacy.</a:t>
            </a:r>
            <a:endParaRPr lang="en-US" sz="1400" b="1" dirty="0">
              <a:solidFill>
                <a:schemeClr val="tx1">
                  <a:lumMod val="50000"/>
                </a:schemeClr>
              </a:solidFill>
            </a:endParaRPr>
          </a:p>
        </p:txBody>
      </p:sp>
    </p:spTree>
    <p:extLst>
      <p:ext uri="{BB962C8B-B14F-4D97-AF65-F5344CB8AC3E}">
        <p14:creationId xmlns:p14="http://schemas.microsoft.com/office/powerpoint/2010/main" val="145688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886" y="863053"/>
            <a:ext cx="11547632" cy="841532"/>
          </a:xfrm>
        </p:spPr>
        <p:txBody>
          <a:bodyPr>
            <a:normAutofit fontScale="90000"/>
          </a:bodyPr>
          <a:lstStyle/>
          <a:p>
            <a:pPr algn="ctr"/>
            <a:r>
              <a:rPr lang="en-US" dirty="0" smtClean="0"/>
              <a:t>THE BS PROGRAM—INFORMATION TECHNOLOGY AND MANAGEMENT</a:t>
            </a:r>
            <a:r>
              <a:rPr lang="en-US" sz="3600" dirty="0" smtClean="0"/>
              <a:t/>
            </a:r>
            <a:br>
              <a:rPr lang="en-US" sz="3600" dirty="0" smtClean="0"/>
            </a:br>
            <a:r>
              <a:rPr lang="en-US" dirty="0" smtClean="0">
                <a:solidFill>
                  <a:schemeClr val="tx1">
                    <a:lumMod val="50000"/>
                  </a:schemeClr>
                </a:solidFill>
              </a:rPr>
              <a:t>Objectives</a:t>
            </a:r>
            <a:endParaRPr lang="en-US" dirty="0">
              <a:solidFill>
                <a:schemeClr val="tx1">
                  <a:lumMod val="50000"/>
                </a:schemeClr>
              </a:solidFill>
            </a:endParaRPr>
          </a:p>
        </p:txBody>
      </p:sp>
      <p:sp>
        <p:nvSpPr>
          <p:cNvPr id="8" name="Content Placeholder 4"/>
          <p:cNvSpPr>
            <a:spLocks noGrp="1"/>
          </p:cNvSpPr>
          <p:nvPr>
            <p:ph idx="1"/>
          </p:nvPr>
        </p:nvSpPr>
        <p:spPr>
          <a:xfrm>
            <a:off x="258886" y="1686655"/>
            <a:ext cx="11717961" cy="751745"/>
          </a:xfrm>
        </p:spPr>
        <p:txBody>
          <a:bodyPr>
            <a:noAutofit/>
          </a:bodyPr>
          <a:lstStyle/>
          <a:p>
            <a:pPr marL="0" indent="0">
              <a:buClr>
                <a:srgbClr val="0070C0"/>
              </a:buClr>
              <a:buNone/>
            </a:pPr>
            <a:r>
              <a:rPr lang="en-US" sz="1400" b="1" i="1" dirty="0" smtClean="0">
                <a:solidFill>
                  <a:schemeClr val="tx1">
                    <a:lumMod val="50000"/>
                  </a:schemeClr>
                </a:solidFill>
              </a:rPr>
              <a:t>Overarching Objective:   </a:t>
            </a:r>
            <a:r>
              <a:rPr lang="en-US" sz="1400" b="1" dirty="0" smtClean="0">
                <a:solidFill>
                  <a:schemeClr val="tx1">
                    <a:lumMod val="50000"/>
                  </a:schemeClr>
                </a:solidFill>
              </a:rPr>
              <a:t>Create, launch and scale a new </a:t>
            </a:r>
            <a:r>
              <a:rPr lang="en-US" sz="1400" b="1" dirty="0">
                <a:solidFill>
                  <a:schemeClr val="tx1">
                    <a:lumMod val="50000"/>
                  </a:schemeClr>
                </a:solidFill>
              </a:rPr>
              <a:t>Bachelors of Science in Information Technology and Management (BS in IT&amp;M</a:t>
            </a:r>
            <a:r>
              <a:rPr lang="en-US" sz="1400" b="1" dirty="0" smtClean="0">
                <a:solidFill>
                  <a:schemeClr val="tx1">
                    <a:lumMod val="50000"/>
                  </a:schemeClr>
                </a:solidFill>
              </a:rPr>
              <a:t>), an </a:t>
            </a:r>
            <a:r>
              <a:rPr lang="en-US" sz="1400" b="1" dirty="0">
                <a:solidFill>
                  <a:schemeClr val="tx1">
                    <a:lumMod val="50000"/>
                  </a:schemeClr>
                </a:solidFill>
              </a:rPr>
              <a:t>innovative curriculum that develops proficiency in </a:t>
            </a:r>
            <a:r>
              <a:rPr lang="en-US" sz="1400" b="1" dirty="0" smtClean="0">
                <a:solidFill>
                  <a:schemeClr val="tx1">
                    <a:lumMod val="50000"/>
                  </a:schemeClr>
                </a:solidFill>
              </a:rPr>
              <a:t>essential IT and business areas that helps to meet the growing high-tech workforce demands of the state, grows student enrollment, increases completion rates, and supports successful student experiences.</a:t>
            </a:r>
            <a:endParaRPr lang="en-US" sz="1100" dirty="0">
              <a:solidFill>
                <a:schemeClr val="tx1">
                  <a:lumMod val="50000"/>
                </a:schemeClr>
              </a:solidFill>
            </a:endParaRPr>
          </a:p>
        </p:txBody>
      </p:sp>
      <p:pic>
        <p:nvPicPr>
          <p:cNvPr id="7" name="Picture 6"/>
          <p:cNvPicPr/>
          <p:nvPr/>
        </p:nvPicPr>
        <p:blipFill>
          <a:blip r:embed="rId3"/>
          <a:stretch>
            <a:fillRect/>
          </a:stretch>
        </p:blipFill>
        <p:spPr>
          <a:xfrm>
            <a:off x="576719" y="2659409"/>
            <a:ext cx="7079139" cy="3445556"/>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3460" y="2967418"/>
            <a:ext cx="3148648" cy="2761027"/>
          </a:xfrm>
          <a:prstGeom prst="rect">
            <a:avLst/>
          </a:prstGeom>
          <a:noFill/>
        </p:spPr>
      </p:pic>
    </p:spTree>
    <p:extLst>
      <p:ext uri="{BB962C8B-B14F-4D97-AF65-F5344CB8AC3E}">
        <p14:creationId xmlns:p14="http://schemas.microsoft.com/office/powerpoint/2010/main" val="2743130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1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11131</TotalTime>
  <Words>3081</Words>
  <Application>Microsoft Office PowerPoint</Application>
  <PresentationFormat>Widescreen</PresentationFormat>
  <Paragraphs>461</Paragraphs>
  <Slides>26</Slides>
  <Notes>12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26</vt:i4>
      </vt:variant>
    </vt:vector>
  </HeadingPairs>
  <TitlesOfParts>
    <vt:vector size="40" baseType="lpstr">
      <vt:lpstr>Arial</vt:lpstr>
      <vt:lpstr>Calibri</vt:lpstr>
      <vt:lpstr>Cambria</vt:lpstr>
      <vt:lpstr>Courier New</vt:lpstr>
      <vt:lpstr>Elephant</vt:lpstr>
      <vt:lpstr>Georgia</vt:lpstr>
      <vt:lpstr>LucidaGrande</vt:lpstr>
      <vt:lpstr>Mangal</vt:lpstr>
      <vt:lpstr>ＭＳ 明朝</vt:lpstr>
      <vt:lpstr>Symbol</vt:lpstr>
      <vt:lpstr>Times New Roman</vt:lpstr>
      <vt:lpstr>Wingdings</vt:lpstr>
      <vt:lpstr>UB Powerpoint Template</vt:lpstr>
      <vt:lpstr>1_UB Powerpoint Template</vt:lpstr>
      <vt:lpstr>THE PERFORMANCE IMPROVEMENT FUNDS AND EDUCATIONAL COLLABORATIONS</vt:lpstr>
      <vt:lpstr>THE INTERDISCIPLINARITY OF EMERGING OPPORTUNITIES</vt:lpstr>
      <vt:lpstr>EDUCATIONAL COLLABORATIONS COMMITTEE Lessons</vt:lpstr>
      <vt:lpstr>PIF—$1.9M Catalyst for Educational Collaboration and Innovation Support</vt:lpstr>
      <vt:lpstr>The Institute for Computational and Data Science Vision</vt:lpstr>
      <vt:lpstr>AN EMERGING MODEL PIF and the Institute for Computational and Data Science (ICDS) A $1.1M Innovation Start-up</vt:lpstr>
      <vt:lpstr>CENTER FOR DIVERSITY INNOVATION (CDI) Vision </vt:lpstr>
      <vt:lpstr>INSTITUTE FOR GENOMIC LITERACY (IGL)</vt:lpstr>
      <vt:lpstr>THE BS PROGRAM—INFORMATION TECHNOLOGY AND MANAGEMENT Objectives</vt:lpstr>
      <vt:lpstr>PowerPoint Presentation</vt:lpstr>
      <vt:lpstr>PowerPoint Presentation</vt:lpstr>
      <vt:lpstr>THE UB CENTER FOR THE ADVANCEMENT OF SPORT The Concept </vt:lpstr>
      <vt:lpstr>SUSTAINABILITY An Advanced Graduate Certificate</vt:lpstr>
      <vt:lpstr>GRADUATE DEGREES IN 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CENTER FOR EDUCATIONAL INNOVATION Mission 2018+</vt:lpstr>
      <vt:lpstr>PowerPoint Presentation</vt:lpstr>
      <vt:lpstr>FACULTY COLLABORATION STUDIO</vt:lpstr>
      <vt:lpstr>BUILDING THE INFRASTRUCTUREE</vt:lpstr>
      <vt:lpstr>PowerPoint Presentation</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OUR STRATEGIC PRIORITIES</dc:title>
  <dc:creator>Napoli, Patricia</dc:creator>
  <cp:lastModifiedBy>Allen, Lindsay</cp:lastModifiedBy>
  <cp:revision>835</cp:revision>
  <cp:lastPrinted>2018-04-11T17:56:28Z</cp:lastPrinted>
  <dcterms:created xsi:type="dcterms:W3CDTF">2016-12-13T20:30:50Z</dcterms:created>
  <dcterms:modified xsi:type="dcterms:W3CDTF">2018-04-11T18:29:04Z</dcterms:modified>
</cp:coreProperties>
</file>